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Override1.xml" ContentType="application/vnd.openxmlformats-officedocument.themeOverr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4" r:id="rId3"/>
  </p:sldMasterIdLst>
  <p:notesMasterIdLst>
    <p:notesMasterId r:id="rId38"/>
  </p:notesMasterIdLst>
  <p:handoutMasterIdLst>
    <p:handoutMasterId r:id="rId39"/>
  </p:handoutMasterIdLst>
  <p:sldIdLst>
    <p:sldId id="529" r:id="rId4"/>
    <p:sldId id="507" r:id="rId5"/>
    <p:sldId id="276" r:id="rId6"/>
    <p:sldId id="506" r:id="rId7"/>
    <p:sldId id="508" r:id="rId8"/>
    <p:sldId id="517" r:id="rId9"/>
    <p:sldId id="539" r:id="rId10"/>
    <p:sldId id="515" r:id="rId11"/>
    <p:sldId id="519" r:id="rId12"/>
    <p:sldId id="430" r:id="rId13"/>
    <p:sldId id="509" r:id="rId14"/>
    <p:sldId id="532" r:id="rId15"/>
    <p:sldId id="533" r:id="rId16"/>
    <p:sldId id="534" r:id="rId17"/>
    <p:sldId id="535" r:id="rId18"/>
    <p:sldId id="536" r:id="rId19"/>
    <p:sldId id="537" r:id="rId20"/>
    <p:sldId id="538" r:id="rId21"/>
    <p:sldId id="540" r:id="rId22"/>
    <p:sldId id="530" r:id="rId23"/>
    <p:sldId id="524" r:id="rId24"/>
    <p:sldId id="525" r:id="rId25"/>
    <p:sldId id="526" r:id="rId26"/>
    <p:sldId id="523" r:id="rId27"/>
    <p:sldId id="528" r:id="rId28"/>
    <p:sldId id="541" r:id="rId29"/>
    <p:sldId id="543" r:id="rId30"/>
    <p:sldId id="542" r:id="rId31"/>
    <p:sldId id="545" r:id="rId32"/>
    <p:sldId id="518" r:id="rId33"/>
    <p:sldId id="443" r:id="rId34"/>
    <p:sldId id="544" r:id="rId35"/>
    <p:sldId id="520" r:id="rId36"/>
    <p:sldId id="459" r:id="rId37"/>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BE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0" d="100"/>
          <a:sy n="60" d="100"/>
        </p:scale>
        <p:origin x="-1068" y="-30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160" b="1" i="0" u="none" strike="noStrike" baseline="0">
                <a:solidFill>
                  <a:srgbClr val="333399"/>
                </a:solidFill>
                <a:latin typeface="Calibri"/>
                <a:ea typeface="Calibri"/>
                <a:cs typeface="Calibri"/>
              </a:defRPr>
            </a:pPr>
            <a:r>
              <a:rPr lang="en-US"/>
              <a:t>Unmodified Paving Grade Asphalt and Crude Oil Prices</a:t>
            </a:r>
          </a:p>
        </c:rich>
      </c:tx>
      <c:layout/>
      <c:overlay val="0"/>
    </c:title>
    <c:autoTitleDeleted val="0"/>
    <c:plotArea>
      <c:layout>
        <c:manualLayout>
          <c:layoutTarget val="inner"/>
          <c:xMode val="edge"/>
          <c:yMode val="edge"/>
          <c:x val="9.8497495826377318E-2"/>
          <c:y val="8.472012102874435E-2"/>
          <c:w val="0.80055231482372768"/>
          <c:h val="0.71709531013615768"/>
        </c:manualLayout>
      </c:layout>
      <c:lineChart>
        <c:grouping val="standard"/>
        <c:varyColors val="0"/>
        <c:ser>
          <c:idx val="0"/>
          <c:order val="0"/>
          <c:tx>
            <c:v>PG unmodified</c:v>
          </c:tx>
          <c:spPr>
            <a:ln w="38100"/>
          </c:spPr>
          <c:marker>
            <c:symbol val="none"/>
          </c:marker>
          <c:cat>
            <c:strRef>
              <c:f>'[ALDOT asphalt binder prices.xls]Combo Data'!$A$3:$A$170</c:f>
              <c:strCache>
                <c:ptCount val="168"/>
                <c:pt idx="0">
                  <c:v>JAN 02</c:v>
                </c:pt>
                <c:pt idx="1">
                  <c:v>FEB 02</c:v>
                </c:pt>
                <c:pt idx="2">
                  <c:v>MAR 02</c:v>
                </c:pt>
                <c:pt idx="3">
                  <c:v>APR 02</c:v>
                </c:pt>
                <c:pt idx="4">
                  <c:v>MAY 02</c:v>
                </c:pt>
                <c:pt idx="5">
                  <c:v>JUNE 02</c:v>
                </c:pt>
                <c:pt idx="6">
                  <c:v>JULY 02</c:v>
                </c:pt>
                <c:pt idx="7">
                  <c:v>AUG 02</c:v>
                </c:pt>
                <c:pt idx="8">
                  <c:v>SEP 02</c:v>
                </c:pt>
                <c:pt idx="9">
                  <c:v>OCT 02</c:v>
                </c:pt>
                <c:pt idx="10">
                  <c:v>NOV 02</c:v>
                </c:pt>
                <c:pt idx="11">
                  <c:v>DEC 02</c:v>
                </c:pt>
                <c:pt idx="12">
                  <c:v>JAN 03</c:v>
                </c:pt>
                <c:pt idx="13">
                  <c:v>FEB 03</c:v>
                </c:pt>
                <c:pt idx="14">
                  <c:v>MAR 03</c:v>
                </c:pt>
                <c:pt idx="15">
                  <c:v>APR 03</c:v>
                </c:pt>
                <c:pt idx="16">
                  <c:v>MAY 03</c:v>
                </c:pt>
                <c:pt idx="17">
                  <c:v>JUNE 03</c:v>
                </c:pt>
                <c:pt idx="18">
                  <c:v>JULY 03</c:v>
                </c:pt>
                <c:pt idx="19">
                  <c:v>AUG 03</c:v>
                </c:pt>
                <c:pt idx="20">
                  <c:v>SEP 03</c:v>
                </c:pt>
                <c:pt idx="21">
                  <c:v>OCT 03</c:v>
                </c:pt>
                <c:pt idx="22">
                  <c:v>NOV 03</c:v>
                </c:pt>
                <c:pt idx="23">
                  <c:v>DEC 03</c:v>
                </c:pt>
                <c:pt idx="24">
                  <c:v>JAN 04</c:v>
                </c:pt>
                <c:pt idx="25">
                  <c:v>FEB 04</c:v>
                </c:pt>
                <c:pt idx="26">
                  <c:v>MAR 04</c:v>
                </c:pt>
                <c:pt idx="27">
                  <c:v>APR 04</c:v>
                </c:pt>
                <c:pt idx="28">
                  <c:v>MAY 04</c:v>
                </c:pt>
                <c:pt idx="29">
                  <c:v>JUNE 04</c:v>
                </c:pt>
                <c:pt idx="30">
                  <c:v>JULY 04</c:v>
                </c:pt>
                <c:pt idx="31">
                  <c:v>AUG 04</c:v>
                </c:pt>
                <c:pt idx="32">
                  <c:v>SEP 04</c:v>
                </c:pt>
                <c:pt idx="33">
                  <c:v>OCT 04</c:v>
                </c:pt>
                <c:pt idx="34">
                  <c:v>NOV 04</c:v>
                </c:pt>
                <c:pt idx="35">
                  <c:v>DEC 04</c:v>
                </c:pt>
                <c:pt idx="36">
                  <c:v>JAN 05</c:v>
                </c:pt>
                <c:pt idx="37">
                  <c:v>FEB 05</c:v>
                </c:pt>
                <c:pt idx="38">
                  <c:v>MAR 05</c:v>
                </c:pt>
                <c:pt idx="39">
                  <c:v>APR 05</c:v>
                </c:pt>
                <c:pt idx="40">
                  <c:v>MAY 05</c:v>
                </c:pt>
                <c:pt idx="41">
                  <c:v>JUNE 05</c:v>
                </c:pt>
                <c:pt idx="42">
                  <c:v>JULY 05</c:v>
                </c:pt>
                <c:pt idx="43">
                  <c:v>AUG 05</c:v>
                </c:pt>
                <c:pt idx="44">
                  <c:v>SEP 05</c:v>
                </c:pt>
                <c:pt idx="45">
                  <c:v>OCT 05</c:v>
                </c:pt>
                <c:pt idx="46">
                  <c:v>NOV 05</c:v>
                </c:pt>
                <c:pt idx="47">
                  <c:v>DEC 05</c:v>
                </c:pt>
                <c:pt idx="48">
                  <c:v>JAN 06</c:v>
                </c:pt>
                <c:pt idx="49">
                  <c:v>FEB 06</c:v>
                </c:pt>
                <c:pt idx="50">
                  <c:v>MAR 06</c:v>
                </c:pt>
                <c:pt idx="51">
                  <c:v>APR 06</c:v>
                </c:pt>
                <c:pt idx="52">
                  <c:v>MAY 06</c:v>
                </c:pt>
                <c:pt idx="53">
                  <c:v>JUNE 06</c:v>
                </c:pt>
                <c:pt idx="54">
                  <c:v>JULY 06</c:v>
                </c:pt>
                <c:pt idx="55">
                  <c:v>AUG 06</c:v>
                </c:pt>
                <c:pt idx="56">
                  <c:v>SEP 06</c:v>
                </c:pt>
                <c:pt idx="57">
                  <c:v>OCT 06</c:v>
                </c:pt>
                <c:pt idx="58">
                  <c:v>NOV 06</c:v>
                </c:pt>
                <c:pt idx="59">
                  <c:v>DEC 06</c:v>
                </c:pt>
                <c:pt idx="60">
                  <c:v>JAN 07</c:v>
                </c:pt>
                <c:pt idx="61">
                  <c:v>FEB 07</c:v>
                </c:pt>
                <c:pt idx="62">
                  <c:v>MAR 07</c:v>
                </c:pt>
                <c:pt idx="63">
                  <c:v>APR 07</c:v>
                </c:pt>
                <c:pt idx="64">
                  <c:v>MAY 07</c:v>
                </c:pt>
                <c:pt idx="65">
                  <c:v>JUNE 07</c:v>
                </c:pt>
                <c:pt idx="66">
                  <c:v>JULY 07</c:v>
                </c:pt>
                <c:pt idx="67">
                  <c:v>AUG 07</c:v>
                </c:pt>
                <c:pt idx="68">
                  <c:v>SEP 07</c:v>
                </c:pt>
                <c:pt idx="69">
                  <c:v>OCT 07</c:v>
                </c:pt>
                <c:pt idx="70">
                  <c:v>NOV 07</c:v>
                </c:pt>
                <c:pt idx="71">
                  <c:v>DEC 07</c:v>
                </c:pt>
                <c:pt idx="72">
                  <c:v>JAN 08</c:v>
                </c:pt>
                <c:pt idx="73">
                  <c:v>FEB 08</c:v>
                </c:pt>
                <c:pt idx="74">
                  <c:v>MAR 08</c:v>
                </c:pt>
                <c:pt idx="75">
                  <c:v>APR 08</c:v>
                </c:pt>
                <c:pt idx="76">
                  <c:v>MAY 08</c:v>
                </c:pt>
                <c:pt idx="77">
                  <c:v>JUNE 08</c:v>
                </c:pt>
                <c:pt idx="78">
                  <c:v>JULY 08</c:v>
                </c:pt>
                <c:pt idx="79">
                  <c:v>AUG 08</c:v>
                </c:pt>
                <c:pt idx="80">
                  <c:v>SEPT 08</c:v>
                </c:pt>
                <c:pt idx="81">
                  <c:v>OCT 08</c:v>
                </c:pt>
                <c:pt idx="82">
                  <c:v>NOV 08</c:v>
                </c:pt>
                <c:pt idx="83">
                  <c:v>DEC 08</c:v>
                </c:pt>
                <c:pt idx="84">
                  <c:v>JAN 09</c:v>
                </c:pt>
                <c:pt idx="85">
                  <c:v>FEB 09</c:v>
                </c:pt>
                <c:pt idx="86">
                  <c:v>MAR 09</c:v>
                </c:pt>
                <c:pt idx="87">
                  <c:v>APR 09</c:v>
                </c:pt>
                <c:pt idx="88">
                  <c:v>MAY 09</c:v>
                </c:pt>
                <c:pt idx="89">
                  <c:v>JUNE 09</c:v>
                </c:pt>
                <c:pt idx="90">
                  <c:v>JULY 09</c:v>
                </c:pt>
                <c:pt idx="91">
                  <c:v>AUG 09</c:v>
                </c:pt>
                <c:pt idx="92">
                  <c:v>SEPT 09</c:v>
                </c:pt>
                <c:pt idx="93">
                  <c:v>OCT 09</c:v>
                </c:pt>
                <c:pt idx="94">
                  <c:v>NOV 09</c:v>
                </c:pt>
                <c:pt idx="95">
                  <c:v>DEC 09</c:v>
                </c:pt>
                <c:pt idx="96">
                  <c:v>JAN 10</c:v>
                </c:pt>
                <c:pt idx="97">
                  <c:v>FEB 10</c:v>
                </c:pt>
                <c:pt idx="98">
                  <c:v>MAR 10</c:v>
                </c:pt>
                <c:pt idx="99">
                  <c:v>APR 10</c:v>
                </c:pt>
                <c:pt idx="100">
                  <c:v>MAY10</c:v>
                </c:pt>
                <c:pt idx="101">
                  <c:v>JUNE 10</c:v>
                </c:pt>
                <c:pt idx="102">
                  <c:v>JULY 10</c:v>
                </c:pt>
                <c:pt idx="103">
                  <c:v>AUG 10</c:v>
                </c:pt>
                <c:pt idx="104">
                  <c:v>SEPT 10</c:v>
                </c:pt>
                <c:pt idx="105">
                  <c:v>OCT 10</c:v>
                </c:pt>
                <c:pt idx="106">
                  <c:v>NOV 10</c:v>
                </c:pt>
                <c:pt idx="107">
                  <c:v>DEC 10</c:v>
                </c:pt>
                <c:pt idx="108">
                  <c:v>JAN 11</c:v>
                </c:pt>
                <c:pt idx="109">
                  <c:v>FEB 11</c:v>
                </c:pt>
                <c:pt idx="110">
                  <c:v>MAR 11</c:v>
                </c:pt>
                <c:pt idx="111">
                  <c:v>APR 11</c:v>
                </c:pt>
                <c:pt idx="112">
                  <c:v>MAY 11</c:v>
                </c:pt>
                <c:pt idx="113">
                  <c:v>JUNE 11</c:v>
                </c:pt>
                <c:pt idx="114">
                  <c:v>JULY 11</c:v>
                </c:pt>
                <c:pt idx="115">
                  <c:v>AUG 11</c:v>
                </c:pt>
                <c:pt idx="116">
                  <c:v>SEPT 11</c:v>
                </c:pt>
                <c:pt idx="117">
                  <c:v>OCT 11</c:v>
                </c:pt>
                <c:pt idx="118">
                  <c:v>NOV 11</c:v>
                </c:pt>
                <c:pt idx="119">
                  <c:v>DEC 11</c:v>
                </c:pt>
                <c:pt idx="120">
                  <c:v>JAN 12</c:v>
                </c:pt>
                <c:pt idx="121">
                  <c:v>FEB 12</c:v>
                </c:pt>
                <c:pt idx="122">
                  <c:v>MAR 12</c:v>
                </c:pt>
                <c:pt idx="123">
                  <c:v>APR 12</c:v>
                </c:pt>
                <c:pt idx="124">
                  <c:v>MAY 12</c:v>
                </c:pt>
                <c:pt idx="125">
                  <c:v>JUN 12</c:v>
                </c:pt>
                <c:pt idx="126">
                  <c:v>JUL 12</c:v>
                </c:pt>
                <c:pt idx="127">
                  <c:v>AUG 12</c:v>
                </c:pt>
                <c:pt idx="128">
                  <c:v>SEP 12</c:v>
                </c:pt>
                <c:pt idx="129">
                  <c:v>OCT 12</c:v>
                </c:pt>
                <c:pt idx="130">
                  <c:v>NOV 12</c:v>
                </c:pt>
                <c:pt idx="131">
                  <c:v>DEC 12</c:v>
                </c:pt>
                <c:pt idx="132">
                  <c:v>JAN 13</c:v>
                </c:pt>
                <c:pt idx="133">
                  <c:v>FEB 13</c:v>
                </c:pt>
                <c:pt idx="134">
                  <c:v>MAR 13</c:v>
                </c:pt>
                <c:pt idx="135">
                  <c:v>APR 13</c:v>
                </c:pt>
                <c:pt idx="136">
                  <c:v>MAY 13</c:v>
                </c:pt>
                <c:pt idx="137">
                  <c:v>JUN 13</c:v>
                </c:pt>
                <c:pt idx="138">
                  <c:v>JUL 13</c:v>
                </c:pt>
                <c:pt idx="139">
                  <c:v>AUG 13</c:v>
                </c:pt>
                <c:pt idx="140">
                  <c:v>SEP 13</c:v>
                </c:pt>
                <c:pt idx="141">
                  <c:v>OCT 13</c:v>
                </c:pt>
                <c:pt idx="142">
                  <c:v>NOV 13</c:v>
                </c:pt>
                <c:pt idx="143">
                  <c:v>DEC 13</c:v>
                </c:pt>
                <c:pt idx="144">
                  <c:v>JAN 14</c:v>
                </c:pt>
                <c:pt idx="145">
                  <c:v>FEB 14</c:v>
                </c:pt>
                <c:pt idx="146">
                  <c:v>MAR 14</c:v>
                </c:pt>
                <c:pt idx="147">
                  <c:v>APR 14</c:v>
                </c:pt>
                <c:pt idx="148">
                  <c:v>MAY 14</c:v>
                </c:pt>
                <c:pt idx="149">
                  <c:v>JUN 14</c:v>
                </c:pt>
                <c:pt idx="150">
                  <c:v>JUL 14</c:v>
                </c:pt>
                <c:pt idx="151">
                  <c:v>AUG 14</c:v>
                </c:pt>
                <c:pt idx="152">
                  <c:v>SEP 14</c:v>
                </c:pt>
                <c:pt idx="153">
                  <c:v>OCT 14</c:v>
                </c:pt>
                <c:pt idx="154">
                  <c:v>NOV 14</c:v>
                </c:pt>
                <c:pt idx="155">
                  <c:v>DEC 14</c:v>
                </c:pt>
                <c:pt idx="156">
                  <c:v>JAN 15</c:v>
                </c:pt>
                <c:pt idx="157">
                  <c:v>FEB 15</c:v>
                </c:pt>
                <c:pt idx="158">
                  <c:v>MAR 15</c:v>
                </c:pt>
                <c:pt idx="159">
                  <c:v>APR 15</c:v>
                </c:pt>
                <c:pt idx="160">
                  <c:v>MAY 15</c:v>
                </c:pt>
                <c:pt idx="161">
                  <c:v>JUN 15</c:v>
                </c:pt>
                <c:pt idx="162">
                  <c:v>JUL 15</c:v>
                </c:pt>
                <c:pt idx="163">
                  <c:v>AUG 15</c:v>
                </c:pt>
                <c:pt idx="164">
                  <c:v>SEP 15</c:v>
                </c:pt>
                <c:pt idx="165">
                  <c:v>OCT 15</c:v>
                </c:pt>
                <c:pt idx="166">
                  <c:v>NOV 15</c:v>
                </c:pt>
                <c:pt idx="167">
                  <c:v>DEC 15</c:v>
                </c:pt>
              </c:strCache>
            </c:strRef>
          </c:cat>
          <c:val>
            <c:numRef>
              <c:f>'[ALDOT asphalt binder prices.xls]Combo Data'!$G$3:$G$170</c:f>
              <c:numCache>
                <c:formatCode>"$"#,##0.00</c:formatCode>
                <c:ptCount val="168"/>
                <c:pt idx="0">
                  <c:v>153.66146458583432</c:v>
                </c:pt>
                <c:pt idx="1">
                  <c:v>148.859543817527</c:v>
                </c:pt>
                <c:pt idx="2">
                  <c:v>153.66146458583432</c:v>
                </c:pt>
                <c:pt idx="3">
                  <c:v>156.062424969988</c:v>
                </c:pt>
                <c:pt idx="4">
                  <c:v>158.46338535414165</c:v>
                </c:pt>
                <c:pt idx="5">
                  <c:v>170.46818727490995</c:v>
                </c:pt>
                <c:pt idx="6">
                  <c:v>177.67106842737095</c:v>
                </c:pt>
                <c:pt idx="7">
                  <c:v>177.67106842737095</c:v>
                </c:pt>
                <c:pt idx="8">
                  <c:v>177.67106842737095</c:v>
                </c:pt>
                <c:pt idx="9">
                  <c:v>177.67106842737095</c:v>
                </c:pt>
                <c:pt idx="10">
                  <c:v>177.67106842737095</c:v>
                </c:pt>
                <c:pt idx="11">
                  <c:v>177.67106842737095</c:v>
                </c:pt>
                <c:pt idx="12">
                  <c:v>177.67106842737095</c:v>
                </c:pt>
                <c:pt idx="13">
                  <c:v>189.67587034813926</c:v>
                </c:pt>
                <c:pt idx="14">
                  <c:v>201.68067226890756</c:v>
                </c:pt>
                <c:pt idx="15">
                  <c:v>201.68067226890756</c:v>
                </c:pt>
                <c:pt idx="16">
                  <c:v>199.27971188475391</c:v>
                </c:pt>
                <c:pt idx="17">
                  <c:v>196.87875150060023</c:v>
                </c:pt>
                <c:pt idx="18">
                  <c:v>192.0768307322929</c:v>
                </c:pt>
                <c:pt idx="19">
                  <c:v>187.27490996398558</c:v>
                </c:pt>
                <c:pt idx="20">
                  <c:v>189.67587034813926</c:v>
                </c:pt>
                <c:pt idx="21">
                  <c:v>189.67587034813926</c:v>
                </c:pt>
                <c:pt idx="22">
                  <c:v>189.67587034813926</c:v>
                </c:pt>
                <c:pt idx="23">
                  <c:v>187.27490996398558</c:v>
                </c:pt>
                <c:pt idx="24">
                  <c:v>187.27490996398558</c:v>
                </c:pt>
                <c:pt idx="25">
                  <c:v>187.27490996398558</c:v>
                </c:pt>
                <c:pt idx="26">
                  <c:v>187.27490996398558</c:v>
                </c:pt>
                <c:pt idx="27">
                  <c:v>189.67587034813926</c:v>
                </c:pt>
                <c:pt idx="28">
                  <c:v>189.67587034813926</c:v>
                </c:pt>
                <c:pt idx="29">
                  <c:v>199.27971188475391</c:v>
                </c:pt>
                <c:pt idx="30">
                  <c:v>199.27971188475391</c:v>
                </c:pt>
                <c:pt idx="31">
                  <c:v>199.27971188475391</c:v>
                </c:pt>
                <c:pt idx="32">
                  <c:v>201.68067226890756</c:v>
                </c:pt>
                <c:pt idx="33">
                  <c:v>201.68067226890756</c:v>
                </c:pt>
                <c:pt idx="34">
                  <c:v>201.68067226890756</c:v>
                </c:pt>
                <c:pt idx="35">
                  <c:v>204.08163265306123</c:v>
                </c:pt>
                <c:pt idx="36">
                  <c:v>204.08163265306123</c:v>
                </c:pt>
                <c:pt idx="37">
                  <c:v>204.08163265306123</c:v>
                </c:pt>
                <c:pt idx="38">
                  <c:v>201.68067226890756</c:v>
                </c:pt>
                <c:pt idx="39">
                  <c:v>201.68067226890756</c:v>
                </c:pt>
                <c:pt idx="40">
                  <c:v>201.68067226890756</c:v>
                </c:pt>
                <c:pt idx="41">
                  <c:v>204.08163265306123</c:v>
                </c:pt>
                <c:pt idx="42">
                  <c:v>204.08163265306123</c:v>
                </c:pt>
                <c:pt idx="43">
                  <c:v>213.68547418967586</c:v>
                </c:pt>
                <c:pt idx="44">
                  <c:v>220.88835534213686</c:v>
                </c:pt>
                <c:pt idx="45">
                  <c:v>247.29891956782714</c:v>
                </c:pt>
                <c:pt idx="46">
                  <c:v>247.29891956782714</c:v>
                </c:pt>
                <c:pt idx="47">
                  <c:v>249.69987995198079</c:v>
                </c:pt>
                <c:pt idx="48">
                  <c:v>249.69987995198079</c:v>
                </c:pt>
                <c:pt idx="49">
                  <c:v>249.69987995198079</c:v>
                </c:pt>
                <c:pt idx="50">
                  <c:v>259.30372148859544</c:v>
                </c:pt>
                <c:pt idx="51">
                  <c:v>285.71428571428572</c:v>
                </c:pt>
                <c:pt idx="52">
                  <c:v>302.52100840336135</c:v>
                </c:pt>
                <c:pt idx="53">
                  <c:v>352.94117647058823</c:v>
                </c:pt>
                <c:pt idx="54">
                  <c:v>393.75750300120046</c:v>
                </c:pt>
                <c:pt idx="55">
                  <c:v>400.96038415366144</c:v>
                </c:pt>
                <c:pt idx="56">
                  <c:v>410.56422569027609</c:v>
                </c:pt>
                <c:pt idx="57">
                  <c:v>408.16326530612247</c:v>
                </c:pt>
                <c:pt idx="58">
                  <c:v>386.55462184873949</c:v>
                </c:pt>
                <c:pt idx="59">
                  <c:v>369.74789915966386</c:v>
                </c:pt>
                <c:pt idx="60">
                  <c:v>360.14405762304921</c:v>
                </c:pt>
                <c:pt idx="61">
                  <c:v>357.74309723889553</c:v>
                </c:pt>
                <c:pt idx="62">
                  <c:v>348.13925570228093</c:v>
                </c:pt>
                <c:pt idx="63">
                  <c:v>338.53541416566628</c:v>
                </c:pt>
                <c:pt idx="64">
                  <c:v>328.93157262905163</c:v>
                </c:pt>
                <c:pt idx="65">
                  <c:v>328.93157262905163</c:v>
                </c:pt>
                <c:pt idx="66">
                  <c:v>326.53061224489795</c:v>
                </c:pt>
                <c:pt idx="67">
                  <c:v>326.53061224489795</c:v>
                </c:pt>
                <c:pt idx="68">
                  <c:v>324.12965186074427</c:v>
                </c:pt>
                <c:pt idx="69">
                  <c:v>321.72869147659065</c:v>
                </c:pt>
                <c:pt idx="70">
                  <c:v>319.32773109243698</c:v>
                </c:pt>
                <c:pt idx="71">
                  <c:v>319.32773109243698</c:v>
                </c:pt>
                <c:pt idx="72">
                  <c:v>331.33253301320531</c:v>
                </c:pt>
                <c:pt idx="73">
                  <c:v>355.34213685474191</c:v>
                </c:pt>
                <c:pt idx="74">
                  <c:v>367.34693877551018</c:v>
                </c:pt>
                <c:pt idx="75">
                  <c:v>384.15366146458581</c:v>
                </c:pt>
                <c:pt idx="76">
                  <c:v>410.56422569027609</c:v>
                </c:pt>
                <c:pt idx="77">
                  <c:v>484.99399759903963</c:v>
                </c:pt>
                <c:pt idx="78">
                  <c:v>595.43817527010799</c:v>
                </c:pt>
                <c:pt idx="79">
                  <c:v>698.67947178871543</c:v>
                </c:pt>
                <c:pt idx="80">
                  <c:v>797.11884753901563</c:v>
                </c:pt>
                <c:pt idx="81">
                  <c:v>737.09483793517404</c:v>
                </c:pt>
                <c:pt idx="82">
                  <c:v>684.27370948379348</c:v>
                </c:pt>
                <c:pt idx="83">
                  <c:v>605.0420168067227</c:v>
                </c:pt>
                <c:pt idx="84">
                  <c:v>523.40936374549824</c:v>
                </c:pt>
                <c:pt idx="85">
                  <c:v>484.99399759903963</c:v>
                </c:pt>
                <c:pt idx="86">
                  <c:v>424.9699879951981</c:v>
                </c:pt>
                <c:pt idx="87">
                  <c:v>415.36614645858344</c:v>
                </c:pt>
                <c:pt idx="88">
                  <c:v>410.56422569027609</c:v>
                </c:pt>
                <c:pt idx="89">
                  <c:v>408.16326530612247</c:v>
                </c:pt>
                <c:pt idx="90">
                  <c:v>420.16806722689074</c:v>
                </c:pt>
                <c:pt idx="91">
                  <c:v>422.56902761104442</c:v>
                </c:pt>
                <c:pt idx="92">
                  <c:v>427.37094837935172</c:v>
                </c:pt>
                <c:pt idx="93">
                  <c:v>427.37094837935172</c:v>
                </c:pt>
                <c:pt idx="94">
                  <c:v>427.37094837935172</c:v>
                </c:pt>
                <c:pt idx="95">
                  <c:v>444.17767106842734</c:v>
                </c:pt>
                <c:pt idx="96">
                  <c:v>453.781512605042</c:v>
                </c:pt>
                <c:pt idx="97">
                  <c:v>484.99399759903963</c:v>
                </c:pt>
                <c:pt idx="98">
                  <c:v>492.19687875150061</c:v>
                </c:pt>
                <c:pt idx="99">
                  <c:v>504.20168067226888</c:v>
                </c:pt>
                <c:pt idx="100">
                  <c:v>509.00360144057623</c:v>
                </c:pt>
                <c:pt idx="101">
                  <c:v>509.00360144057623</c:v>
                </c:pt>
                <c:pt idx="102">
                  <c:v>499.39975990396158</c:v>
                </c:pt>
                <c:pt idx="103">
                  <c:v>480.19207683073228</c:v>
                </c:pt>
                <c:pt idx="104">
                  <c:v>472.9891956782713</c:v>
                </c:pt>
                <c:pt idx="105">
                  <c:v>463.38535414165665</c:v>
                </c:pt>
                <c:pt idx="106">
                  <c:v>460.98439375750297</c:v>
                </c:pt>
                <c:pt idx="107">
                  <c:v>463.38535414165665</c:v>
                </c:pt>
                <c:pt idx="108">
                  <c:v>468.187274909964</c:v>
                </c:pt>
                <c:pt idx="109">
                  <c:v>482.5930372148859</c:v>
                </c:pt>
                <c:pt idx="110">
                  <c:v>496.9987995198079</c:v>
                </c:pt>
                <c:pt idx="111">
                  <c:v>525.8103241296518</c:v>
                </c:pt>
                <c:pt idx="112">
                  <c:v>569.02761104441777</c:v>
                </c:pt>
                <c:pt idx="113">
                  <c:v>614.6458583433373</c:v>
                </c:pt>
                <c:pt idx="114">
                  <c:v>619.44777911164465</c:v>
                </c:pt>
                <c:pt idx="115">
                  <c:v>593.03721488595443</c:v>
                </c:pt>
                <c:pt idx="116">
                  <c:v>583.43337334933972</c:v>
                </c:pt>
                <c:pt idx="117">
                  <c:v>583.43337334933972</c:v>
                </c:pt>
                <c:pt idx="118">
                  <c:v>578.63145258103236</c:v>
                </c:pt>
                <c:pt idx="119">
                  <c:v>571.42857142857144</c:v>
                </c:pt>
                <c:pt idx="120">
                  <c:v>585.83433373349339</c:v>
                </c:pt>
                <c:pt idx="121">
                  <c:v>600.24009603841534</c:v>
                </c:pt>
                <c:pt idx="122">
                  <c:v>619.44777911164465</c:v>
                </c:pt>
                <c:pt idx="123">
                  <c:v>626.65066026410568</c:v>
                </c:pt>
                <c:pt idx="124">
                  <c:v>636.25450180072028</c:v>
                </c:pt>
                <c:pt idx="125">
                  <c:v>641.05642256902763</c:v>
                </c:pt>
                <c:pt idx="126">
                  <c:v>638.65546218487395</c:v>
                </c:pt>
                <c:pt idx="127">
                  <c:v>621.84873949579833</c:v>
                </c:pt>
                <c:pt idx="128">
                  <c:v>619.44777911164465</c:v>
                </c:pt>
                <c:pt idx="129">
                  <c:v>609.84393757503005</c:v>
                </c:pt>
                <c:pt idx="130">
                  <c:v>607.44297719087638</c:v>
                </c:pt>
                <c:pt idx="131">
                  <c:v>602.64105642256902</c:v>
                </c:pt>
                <c:pt idx="132">
                  <c:v>602.64105642256902</c:v>
                </c:pt>
                <c:pt idx="133">
                  <c:v>602.64105642256902</c:v>
                </c:pt>
                <c:pt idx="134">
                  <c:v>602.64105642256902</c:v>
                </c:pt>
                <c:pt idx="135">
                  <c:v>605.0420168067227</c:v>
                </c:pt>
                <c:pt idx="136">
                  <c:v>605.0420168067227</c:v>
                </c:pt>
                <c:pt idx="137">
                  <c:v>590.63625450180075</c:v>
                </c:pt>
                <c:pt idx="138">
                  <c:v>590.63625450180075</c:v>
                </c:pt>
                <c:pt idx="139">
                  <c:v>590.63625450180075</c:v>
                </c:pt>
                <c:pt idx="140">
                  <c:v>585.83433373349339</c:v>
                </c:pt>
                <c:pt idx="141">
                  <c:v>585.83433373349339</c:v>
                </c:pt>
                <c:pt idx="142">
                  <c:v>585.83433373349339</c:v>
                </c:pt>
                <c:pt idx="143">
                  <c:v>581.03241296518604</c:v>
                </c:pt>
                <c:pt idx="144">
                  <c:v>581.03241296518604</c:v>
                </c:pt>
                <c:pt idx="145">
                  <c:v>581.03241296518604</c:v>
                </c:pt>
                <c:pt idx="146">
                  <c:v>576.2304921968788</c:v>
                </c:pt>
                <c:pt idx="147">
                  <c:v>576.2304921968788</c:v>
                </c:pt>
                <c:pt idx="148">
                  <c:v>583.43337334933972</c:v>
                </c:pt>
                <c:pt idx="149">
                  <c:v>585.83433373349339</c:v>
                </c:pt>
                <c:pt idx="150">
                  <c:v>602.64105642256902</c:v>
                </c:pt>
                <c:pt idx="151">
                  <c:v>612.24489795918362</c:v>
                </c:pt>
                <c:pt idx="152">
                  <c:v>621.84873949579833</c:v>
                </c:pt>
                <c:pt idx="153">
                  <c:v>621.84873949579833</c:v>
                </c:pt>
                <c:pt idx="154">
                  <c:v>612.24489795918362</c:v>
                </c:pt>
                <c:pt idx="155">
                  <c:v>588.23529411764707</c:v>
                </c:pt>
                <c:pt idx="156">
                  <c:v>561.82472989195674</c:v>
                </c:pt>
                <c:pt idx="157">
                  <c:v>537.81512605042019</c:v>
                </c:pt>
                <c:pt idx="158">
                  <c:v>501.80072028811526</c:v>
                </c:pt>
                <c:pt idx="159">
                  <c:v>489.79591836734693</c:v>
                </c:pt>
                <c:pt idx="160">
                  <c:v>487.39495798319319</c:v>
                </c:pt>
                <c:pt idx="161">
                  <c:v>484.99399759903963</c:v>
                </c:pt>
                <c:pt idx="162">
                  <c:v>472.9891956782713</c:v>
                </c:pt>
                <c:pt idx="163">
                  <c:v>468.187274909964</c:v>
                </c:pt>
                <c:pt idx="164">
                  <c:v>446.57863145258102</c:v>
                </c:pt>
                <c:pt idx="165">
                  <c:v>436.97478991596637</c:v>
                </c:pt>
                <c:pt idx="166">
                  <c:v>412.96518607442977</c:v>
                </c:pt>
                <c:pt idx="167">
                  <c:v>400.96038415366144</c:v>
                </c:pt>
              </c:numCache>
            </c:numRef>
          </c:val>
          <c:smooth val="0"/>
        </c:ser>
        <c:dLbls>
          <c:showLegendKey val="0"/>
          <c:showVal val="0"/>
          <c:showCatName val="0"/>
          <c:showSerName val="0"/>
          <c:showPercent val="0"/>
          <c:showBubbleSize val="0"/>
        </c:dLbls>
        <c:marker val="1"/>
        <c:smooth val="0"/>
        <c:axId val="34135424"/>
        <c:axId val="35710080"/>
      </c:lineChart>
      <c:lineChart>
        <c:grouping val="standard"/>
        <c:varyColors val="0"/>
        <c:ser>
          <c:idx val="1"/>
          <c:order val="1"/>
          <c:tx>
            <c:v>Crude Oil (WTI)</c:v>
          </c:tx>
          <c:marker>
            <c:symbol val="none"/>
          </c:marker>
          <c:val>
            <c:numRef>
              <c:f>'[ALDOT asphalt binder prices.xls]Combo Data'!$M$3:$M$170</c:f>
              <c:numCache>
                <c:formatCode>General</c:formatCode>
                <c:ptCount val="168"/>
                <c:pt idx="2">
                  <c:v>19.72</c:v>
                </c:pt>
                <c:pt idx="3">
                  <c:v>20.72</c:v>
                </c:pt>
                <c:pt idx="4">
                  <c:v>24.53</c:v>
                </c:pt>
                <c:pt idx="5">
                  <c:v>26.18</c:v>
                </c:pt>
                <c:pt idx="6">
                  <c:v>27.04</c:v>
                </c:pt>
                <c:pt idx="7">
                  <c:v>25.52</c:v>
                </c:pt>
                <c:pt idx="8">
                  <c:v>26.97</c:v>
                </c:pt>
                <c:pt idx="9">
                  <c:v>28.39</c:v>
                </c:pt>
                <c:pt idx="10">
                  <c:v>29.66</c:v>
                </c:pt>
                <c:pt idx="11">
                  <c:v>28.84</c:v>
                </c:pt>
                <c:pt idx="12">
                  <c:v>26.35</c:v>
                </c:pt>
                <c:pt idx="13">
                  <c:v>29.46</c:v>
                </c:pt>
                <c:pt idx="14">
                  <c:v>32.950000000000003</c:v>
                </c:pt>
                <c:pt idx="15">
                  <c:v>35.83</c:v>
                </c:pt>
                <c:pt idx="16">
                  <c:v>33.51</c:v>
                </c:pt>
                <c:pt idx="17">
                  <c:v>28.17</c:v>
                </c:pt>
                <c:pt idx="18">
                  <c:v>28.11</c:v>
                </c:pt>
                <c:pt idx="19">
                  <c:v>30.66</c:v>
                </c:pt>
                <c:pt idx="20">
                  <c:v>30.76</c:v>
                </c:pt>
                <c:pt idx="21">
                  <c:v>31.57</c:v>
                </c:pt>
                <c:pt idx="22">
                  <c:v>28.31</c:v>
                </c:pt>
                <c:pt idx="23">
                  <c:v>30.34</c:v>
                </c:pt>
                <c:pt idx="24">
                  <c:v>31.11</c:v>
                </c:pt>
                <c:pt idx="25">
                  <c:v>32.130000000000003</c:v>
                </c:pt>
                <c:pt idx="26">
                  <c:v>34.31</c:v>
                </c:pt>
                <c:pt idx="27">
                  <c:v>34.69</c:v>
                </c:pt>
                <c:pt idx="28">
                  <c:v>36.74</c:v>
                </c:pt>
                <c:pt idx="29">
                  <c:v>36.75</c:v>
                </c:pt>
                <c:pt idx="30">
                  <c:v>40.28</c:v>
                </c:pt>
                <c:pt idx="31">
                  <c:v>38.03</c:v>
                </c:pt>
                <c:pt idx="32">
                  <c:v>40.78</c:v>
                </c:pt>
                <c:pt idx="33">
                  <c:v>44.9</c:v>
                </c:pt>
                <c:pt idx="34">
                  <c:v>45.94</c:v>
                </c:pt>
                <c:pt idx="35">
                  <c:v>53.28</c:v>
                </c:pt>
                <c:pt idx="36">
                  <c:v>48.47</c:v>
                </c:pt>
                <c:pt idx="37">
                  <c:v>43.15</c:v>
                </c:pt>
                <c:pt idx="38">
                  <c:v>46.84</c:v>
                </c:pt>
                <c:pt idx="39">
                  <c:v>48.15</c:v>
                </c:pt>
                <c:pt idx="40">
                  <c:v>54.19</c:v>
                </c:pt>
                <c:pt idx="41">
                  <c:v>52.98</c:v>
                </c:pt>
                <c:pt idx="42">
                  <c:v>49.83</c:v>
                </c:pt>
                <c:pt idx="43">
                  <c:v>56.35</c:v>
                </c:pt>
                <c:pt idx="44">
                  <c:v>59</c:v>
                </c:pt>
                <c:pt idx="45">
                  <c:v>64.989999999999995</c:v>
                </c:pt>
                <c:pt idx="46">
                  <c:v>65.59</c:v>
                </c:pt>
                <c:pt idx="47">
                  <c:v>62.26</c:v>
                </c:pt>
                <c:pt idx="48">
                  <c:v>58.32</c:v>
                </c:pt>
                <c:pt idx="49">
                  <c:v>59.41</c:v>
                </c:pt>
                <c:pt idx="50">
                  <c:v>65.489999999999995</c:v>
                </c:pt>
                <c:pt idx="51">
                  <c:v>61.63</c:v>
                </c:pt>
                <c:pt idx="52">
                  <c:v>62.69</c:v>
                </c:pt>
                <c:pt idx="53">
                  <c:v>69.44</c:v>
                </c:pt>
                <c:pt idx="54">
                  <c:v>70.84</c:v>
                </c:pt>
                <c:pt idx="55">
                  <c:v>70.95</c:v>
                </c:pt>
                <c:pt idx="56">
                  <c:v>74.41</c:v>
                </c:pt>
                <c:pt idx="57">
                  <c:v>73.040000000000006</c:v>
                </c:pt>
                <c:pt idx="58">
                  <c:v>63.8</c:v>
                </c:pt>
                <c:pt idx="59">
                  <c:v>58.89</c:v>
                </c:pt>
                <c:pt idx="60">
                  <c:v>59.08</c:v>
                </c:pt>
                <c:pt idx="61">
                  <c:v>61.96</c:v>
                </c:pt>
                <c:pt idx="62">
                  <c:v>54.51</c:v>
                </c:pt>
                <c:pt idx="63">
                  <c:v>59.28</c:v>
                </c:pt>
                <c:pt idx="64">
                  <c:v>60.44</c:v>
                </c:pt>
                <c:pt idx="65">
                  <c:v>63.98</c:v>
                </c:pt>
                <c:pt idx="66">
                  <c:v>63.46</c:v>
                </c:pt>
                <c:pt idx="67">
                  <c:v>67.489999999999995</c:v>
                </c:pt>
                <c:pt idx="68">
                  <c:v>74.12</c:v>
                </c:pt>
                <c:pt idx="69">
                  <c:v>72.36</c:v>
                </c:pt>
                <c:pt idx="70">
                  <c:v>79.92</c:v>
                </c:pt>
                <c:pt idx="71">
                  <c:v>85.8</c:v>
                </c:pt>
                <c:pt idx="72">
                  <c:v>94.77</c:v>
                </c:pt>
                <c:pt idx="73">
                  <c:v>91.69</c:v>
                </c:pt>
                <c:pt idx="74">
                  <c:v>92.97</c:v>
                </c:pt>
                <c:pt idx="75">
                  <c:v>95.39</c:v>
                </c:pt>
                <c:pt idx="76">
                  <c:v>105.45</c:v>
                </c:pt>
                <c:pt idx="77">
                  <c:v>112.58</c:v>
                </c:pt>
                <c:pt idx="78">
                  <c:v>125.4</c:v>
                </c:pt>
                <c:pt idx="79">
                  <c:v>133.88</c:v>
                </c:pt>
                <c:pt idx="80">
                  <c:v>133.37</c:v>
                </c:pt>
                <c:pt idx="81">
                  <c:v>116.67</c:v>
                </c:pt>
                <c:pt idx="82">
                  <c:v>104.11</c:v>
                </c:pt>
                <c:pt idx="83">
                  <c:v>76.61</c:v>
                </c:pt>
                <c:pt idx="84">
                  <c:v>57.31</c:v>
                </c:pt>
                <c:pt idx="85">
                  <c:v>41.12</c:v>
                </c:pt>
                <c:pt idx="86">
                  <c:v>41.71</c:v>
                </c:pt>
                <c:pt idx="87">
                  <c:v>39.090000000000003</c:v>
                </c:pt>
                <c:pt idx="88">
                  <c:v>47.94</c:v>
                </c:pt>
                <c:pt idx="89">
                  <c:v>49.65</c:v>
                </c:pt>
                <c:pt idx="90">
                  <c:v>59.03</c:v>
                </c:pt>
                <c:pt idx="91">
                  <c:v>69.64</c:v>
                </c:pt>
                <c:pt idx="92">
                  <c:v>64.150000000000006</c:v>
                </c:pt>
                <c:pt idx="93">
                  <c:v>71.05</c:v>
                </c:pt>
                <c:pt idx="94">
                  <c:v>69.41</c:v>
                </c:pt>
                <c:pt idx="95">
                  <c:v>75.72</c:v>
                </c:pt>
                <c:pt idx="96">
                  <c:v>77.989999999999995</c:v>
                </c:pt>
                <c:pt idx="97">
                  <c:v>74.47</c:v>
                </c:pt>
                <c:pt idx="98">
                  <c:v>78.33</c:v>
                </c:pt>
                <c:pt idx="99">
                  <c:v>76.39</c:v>
                </c:pt>
                <c:pt idx="100">
                  <c:v>81.2</c:v>
                </c:pt>
                <c:pt idx="101">
                  <c:v>84.29</c:v>
                </c:pt>
                <c:pt idx="102">
                  <c:v>73.739999999999995</c:v>
                </c:pt>
                <c:pt idx="103">
                  <c:v>75.34</c:v>
                </c:pt>
                <c:pt idx="104">
                  <c:v>76.319999999999993</c:v>
                </c:pt>
                <c:pt idx="105">
                  <c:v>76.599999999999994</c:v>
                </c:pt>
                <c:pt idx="106">
                  <c:v>75.239999999999995</c:v>
                </c:pt>
                <c:pt idx="107">
                  <c:v>81.89</c:v>
                </c:pt>
                <c:pt idx="108">
                  <c:v>84.25</c:v>
                </c:pt>
                <c:pt idx="109">
                  <c:v>89.15</c:v>
                </c:pt>
                <c:pt idx="110">
                  <c:v>89.17</c:v>
                </c:pt>
                <c:pt idx="111">
                  <c:v>88.58</c:v>
                </c:pt>
                <c:pt idx="112">
                  <c:v>102.86</c:v>
                </c:pt>
                <c:pt idx="113">
                  <c:v>109.53</c:v>
                </c:pt>
                <c:pt idx="114">
                  <c:v>100.9</c:v>
                </c:pt>
                <c:pt idx="115">
                  <c:v>96.26</c:v>
                </c:pt>
                <c:pt idx="116">
                  <c:v>97.3</c:v>
                </c:pt>
                <c:pt idx="117">
                  <c:v>86.33</c:v>
                </c:pt>
                <c:pt idx="118">
                  <c:v>85.52</c:v>
                </c:pt>
                <c:pt idx="119">
                  <c:v>86.32</c:v>
                </c:pt>
                <c:pt idx="120">
                  <c:v>97.16</c:v>
                </c:pt>
                <c:pt idx="121">
                  <c:v>98.56</c:v>
                </c:pt>
                <c:pt idx="122">
                  <c:v>100.27</c:v>
                </c:pt>
                <c:pt idx="123">
                  <c:v>102.2</c:v>
                </c:pt>
                <c:pt idx="124">
                  <c:v>106.16</c:v>
                </c:pt>
                <c:pt idx="125">
                  <c:v>103.32</c:v>
                </c:pt>
                <c:pt idx="126">
                  <c:v>94.66</c:v>
                </c:pt>
                <c:pt idx="127">
                  <c:v>82.3</c:v>
                </c:pt>
                <c:pt idx="128">
                  <c:v>87.9</c:v>
                </c:pt>
                <c:pt idx="129">
                  <c:v>94.13</c:v>
                </c:pt>
                <c:pt idx="130">
                  <c:v>94.51</c:v>
                </c:pt>
                <c:pt idx="131">
                  <c:v>89.49</c:v>
                </c:pt>
                <c:pt idx="132">
                  <c:v>86.53</c:v>
                </c:pt>
                <c:pt idx="133">
                  <c:v>87.86</c:v>
                </c:pt>
                <c:pt idx="134">
                  <c:v>94.76</c:v>
                </c:pt>
                <c:pt idx="135">
                  <c:v>95.31</c:v>
                </c:pt>
                <c:pt idx="136">
                  <c:v>92.94</c:v>
                </c:pt>
                <c:pt idx="137">
                  <c:v>92.02</c:v>
                </c:pt>
                <c:pt idx="138">
                  <c:v>94.51</c:v>
                </c:pt>
                <c:pt idx="139">
                  <c:v>95.77</c:v>
                </c:pt>
                <c:pt idx="140">
                  <c:v>104.67</c:v>
                </c:pt>
                <c:pt idx="141">
                  <c:v>106.57</c:v>
                </c:pt>
                <c:pt idx="142">
                  <c:v>106.29</c:v>
                </c:pt>
                <c:pt idx="143">
                  <c:v>100.54</c:v>
                </c:pt>
                <c:pt idx="144">
                  <c:v>93.86</c:v>
                </c:pt>
                <c:pt idx="145">
                  <c:v>97.63</c:v>
                </c:pt>
                <c:pt idx="146">
                  <c:v>94.62</c:v>
                </c:pt>
                <c:pt idx="147">
                  <c:v>100.82</c:v>
                </c:pt>
                <c:pt idx="148">
                  <c:v>100.8</c:v>
                </c:pt>
                <c:pt idx="149">
                  <c:v>102.07</c:v>
                </c:pt>
                <c:pt idx="150">
                  <c:v>102.18</c:v>
                </c:pt>
                <c:pt idx="151">
                  <c:v>105.79</c:v>
                </c:pt>
                <c:pt idx="152">
                  <c:v>103.59</c:v>
                </c:pt>
                <c:pt idx="153">
                  <c:v>96.54</c:v>
                </c:pt>
                <c:pt idx="154">
                  <c:v>93.21</c:v>
                </c:pt>
                <c:pt idx="155">
                  <c:v>84.4</c:v>
                </c:pt>
                <c:pt idx="156">
                  <c:v>75.790000000000006</c:v>
                </c:pt>
                <c:pt idx="157">
                  <c:v>59.29</c:v>
                </c:pt>
                <c:pt idx="158">
                  <c:v>47.22</c:v>
                </c:pt>
                <c:pt idx="159">
                  <c:v>50.58</c:v>
                </c:pt>
                <c:pt idx="160">
                  <c:v>47.82</c:v>
                </c:pt>
                <c:pt idx="161">
                  <c:v>54.45</c:v>
                </c:pt>
                <c:pt idx="162">
                  <c:v>59.82</c:v>
                </c:pt>
                <c:pt idx="163">
                  <c:v>59.82</c:v>
                </c:pt>
                <c:pt idx="164">
                  <c:v>50.9</c:v>
                </c:pt>
                <c:pt idx="165">
                  <c:v>42.87</c:v>
                </c:pt>
                <c:pt idx="166">
                  <c:v>45.42</c:v>
                </c:pt>
                <c:pt idx="167">
                  <c:v>46.22</c:v>
                </c:pt>
              </c:numCache>
            </c:numRef>
          </c:val>
          <c:smooth val="0"/>
        </c:ser>
        <c:dLbls>
          <c:showLegendKey val="0"/>
          <c:showVal val="0"/>
          <c:showCatName val="0"/>
          <c:showSerName val="0"/>
          <c:showPercent val="0"/>
          <c:showBubbleSize val="0"/>
        </c:dLbls>
        <c:marker val="1"/>
        <c:smooth val="0"/>
        <c:axId val="35712000"/>
        <c:axId val="35713792"/>
      </c:lineChart>
      <c:catAx>
        <c:axId val="34135424"/>
        <c:scaling>
          <c:orientation val="minMax"/>
        </c:scaling>
        <c:delete val="0"/>
        <c:axPos val="b"/>
        <c:majorGridlines>
          <c:spPr>
            <a:ln>
              <a:solidFill>
                <a:schemeClr val="bg2">
                  <a:lumMod val="90000"/>
                </a:schemeClr>
              </a:solidFill>
              <a:prstDash val="sysDot"/>
            </a:ln>
          </c:spPr>
        </c:majorGridlines>
        <c:numFmt formatCode="General" sourceLinked="1"/>
        <c:majorTickMark val="out"/>
        <c:minorTickMark val="none"/>
        <c:tickLblPos val="nextTo"/>
        <c:txPr>
          <a:bodyPr rot="-5400000" vert="horz"/>
          <a:lstStyle/>
          <a:p>
            <a:pPr>
              <a:defRPr sz="1600" b="0" i="0" u="none" strike="noStrike" baseline="0">
                <a:solidFill>
                  <a:srgbClr val="000000"/>
                </a:solidFill>
                <a:latin typeface="Calibri"/>
                <a:ea typeface="Calibri"/>
                <a:cs typeface="Calibri"/>
              </a:defRPr>
            </a:pPr>
            <a:endParaRPr lang="en-US"/>
          </a:p>
        </c:txPr>
        <c:crossAx val="35710080"/>
        <c:crosses val="autoZero"/>
        <c:auto val="1"/>
        <c:lblAlgn val="ctr"/>
        <c:lblOffset val="100"/>
        <c:tickLblSkip val="4"/>
        <c:noMultiLvlLbl val="0"/>
      </c:catAx>
      <c:valAx>
        <c:axId val="35710080"/>
        <c:scaling>
          <c:orientation val="minMax"/>
        </c:scaling>
        <c:delete val="0"/>
        <c:axPos val="l"/>
        <c:majorGridlines>
          <c:spPr>
            <a:ln w="15875"/>
          </c:spPr>
        </c:majorGridlines>
        <c:minorGridlines/>
        <c:title>
          <c:tx>
            <c:rich>
              <a:bodyPr/>
              <a:lstStyle/>
              <a:p>
                <a:pPr>
                  <a:defRPr sz="1800" b="0" i="0" u="none" strike="noStrike" baseline="0">
                    <a:solidFill>
                      <a:srgbClr val="000000"/>
                    </a:solidFill>
                    <a:latin typeface="Calibri"/>
                    <a:ea typeface="Calibri"/>
                    <a:cs typeface="Calibri"/>
                  </a:defRPr>
                </a:pPr>
                <a:r>
                  <a:rPr lang="en-US">
                    <a:solidFill>
                      <a:schemeClr val="accent1">
                        <a:lumMod val="75000"/>
                      </a:schemeClr>
                    </a:solidFill>
                  </a:rPr>
                  <a:t>Asphalt Price Per Ton</a:t>
                </a:r>
              </a:p>
            </c:rich>
          </c:tx>
          <c:layout>
            <c:manualLayout>
              <c:xMode val="edge"/>
              <c:yMode val="edge"/>
              <c:x val="1.4484031249679188E-2"/>
              <c:y val="0.29519408758115762"/>
            </c:manualLayout>
          </c:layout>
          <c:overlay val="0"/>
        </c:title>
        <c:numFmt formatCode="\$#,##0" sourceLinked="0"/>
        <c:majorTickMark val="out"/>
        <c:minorTickMark val="none"/>
        <c:tickLblPos val="nextTo"/>
        <c:txPr>
          <a:bodyPr rot="0" vert="horz"/>
          <a:lstStyle/>
          <a:p>
            <a:pPr>
              <a:defRPr sz="1600" b="0" i="0" u="none" strike="noStrike" baseline="0">
                <a:solidFill>
                  <a:srgbClr val="000000"/>
                </a:solidFill>
                <a:latin typeface="Calibri"/>
                <a:ea typeface="Calibri"/>
                <a:cs typeface="Calibri"/>
              </a:defRPr>
            </a:pPr>
            <a:endParaRPr lang="en-US"/>
          </a:p>
        </c:txPr>
        <c:crossAx val="34135424"/>
        <c:crosses val="autoZero"/>
        <c:crossBetween val="between"/>
        <c:majorUnit val="100"/>
      </c:valAx>
      <c:catAx>
        <c:axId val="35712000"/>
        <c:scaling>
          <c:orientation val="minMax"/>
        </c:scaling>
        <c:delete val="1"/>
        <c:axPos val="b"/>
        <c:majorTickMark val="out"/>
        <c:minorTickMark val="none"/>
        <c:tickLblPos val="nextTo"/>
        <c:crossAx val="35713792"/>
        <c:crosses val="autoZero"/>
        <c:auto val="1"/>
        <c:lblAlgn val="ctr"/>
        <c:lblOffset val="100"/>
        <c:noMultiLvlLbl val="0"/>
      </c:catAx>
      <c:valAx>
        <c:axId val="35713792"/>
        <c:scaling>
          <c:orientation val="minMax"/>
        </c:scaling>
        <c:delete val="0"/>
        <c:axPos val="r"/>
        <c:title>
          <c:tx>
            <c:rich>
              <a:bodyPr/>
              <a:lstStyle/>
              <a:p>
                <a:pPr>
                  <a:defRPr sz="1800" b="0" i="0" u="none" strike="noStrike" baseline="0">
                    <a:solidFill>
                      <a:srgbClr val="000000"/>
                    </a:solidFill>
                    <a:latin typeface="Calibri"/>
                    <a:ea typeface="Calibri"/>
                    <a:cs typeface="Calibri"/>
                  </a:defRPr>
                </a:pPr>
                <a:r>
                  <a:rPr lang="en-US">
                    <a:solidFill>
                      <a:srgbClr val="FF0000"/>
                    </a:solidFill>
                  </a:rPr>
                  <a:t>WTI Crude Oil ($/barrel)</a:t>
                </a:r>
              </a:p>
            </c:rich>
          </c:tx>
          <c:layout/>
          <c:overlay val="0"/>
        </c:title>
        <c:numFmt formatCode="General" sourceLinked="1"/>
        <c:majorTickMark val="out"/>
        <c:minorTickMark val="none"/>
        <c:tickLblPos val="nextTo"/>
        <c:txPr>
          <a:bodyPr rot="0" vert="horz"/>
          <a:lstStyle/>
          <a:p>
            <a:pPr>
              <a:defRPr sz="1800" b="0" i="0" u="none" strike="noStrike" baseline="0">
                <a:solidFill>
                  <a:srgbClr val="000000"/>
                </a:solidFill>
                <a:latin typeface="Calibri"/>
                <a:ea typeface="Calibri"/>
                <a:cs typeface="Calibri"/>
              </a:defRPr>
            </a:pPr>
            <a:endParaRPr lang="en-US"/>
          </a:p>
        </c:txPr>
        <c:crossAx val="35712000"/>
        <c:crosses val="max"/>
        <c:crossBetween val="between"/>
      </c:valAx>
      <c:spPr>
        <a:ln>
          <a:solidFill>
            <a:schemeClr val="bg1">
              <a:lumMod val="50000"/>
            </a:schemeClr>
          </a:solidFill>
        </a:ln>
      </c:spPr>
    </c:plotArea>
    <c:legend>
      <c:legendPos val="r"/>
      <c:layout>
        <c:manualLayout>
          <c:xMode val="edge"/>
          <c:yMode val="edge"/>
          <c:x val="0.69882719598120635"/>
          <c:y val="0.61871360378198337"/>
          <c:w val="0.15449812987848488"/>
          <c:h val="0.10877192982456141"/>
        </c:manualLayout>
      </c:layout>
      <c:overlay val="0"/>
      <c:spPr>
        <a:solidFill>
          <a:schemeClr val="bg1"/>
        </a:solidFill>
        <a:ln>
          <a:solidFill>
            <a:schemeClr val="tx1"/>
          </a:solidFill>
        </a:ln>
        <a:effectLst>
          <a:outerShdw blurRad="50800" dist="38100" dir="2700000" algn="tl" rotWithShape="0">
            <a:prstClr val="black">
              <a:alpha val="40000"/>
            </a:prstClr>
          </a:outerShdw>
        </a:effectLst>
      </c:spPr>
      <c:txPr>
        <a:bodyPr/>
        <a:lstStyle/>
        <a:p>
          <a:pPr>
            <a:defRPr sz="1655" b="0" i="0" u="none" strike="noStrike" baseline="0">
              <a:solidFill>
                <a:srgbClr val="000000"/>
              </a:solidFill>
              <a:latin typeface="Calibri"/>
              <a:ea typeface="Calibri"/>
              <a:cs typeface="Calibri"/>
            </a:defRPr>
          </a:pPr>
          <a:endParaRPr lang="en-US"/>
        </a:p>
      </c:txPr>
    </c:legend>
    <c:plotVisOnly val="1"/>
    <c:dispBlanksAs val="gap"/>
    <c:showDLblsOverMax val="0"/>
  </c:chart>
  <c:spPr>
    <a:solidFill>
      <a:schemeClr val="bg1">
        <a:lumMod val="95000"/>
      </a:schemeClr>
    </a:solidFill>
    <a:ln cap="rnd"/>
  </c:spPr>
  <c:txPr>
    <a:bodyPr/>
    <a:lstStyle/>
    <a:p>
      <a:pPr>
        <a:defRPr sz="18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pPr>
        <a:ln>
          <a:solidFill>
            <a:schemeClr val="tx1">
              <a:lumMod val="50000"/>
              <a:lumOff val="50000"/>
            </a:schemeClr>
          </a:solidFill>
        </a:ln>
      </c:spPr>
    </c:sideWall>
    <c:backWall>
      <c:thickness val="0"/>
      <c:spPr>
        <a:ln>
          <a:solidFill>
            <a:schemeClr val="tx1">
              <a:lumMod val="50000"/>
              <a:lumOff val="50000"/>
            </a:schemeClr>
          </a:solidFill>
        </a:ln>
      </c:spPr>
    </c:backWall>
    <c:plotArea>
      <c:layout/>
      <c:bar3DChart>
        <c:barDir val="col"/>
        <c:grouping val="clustered"/>
        <c:varyColors val="0"/>
        <c:ser>
          <c:idx val="0"/>
          <c:order val="0"/>
          <c:tx>
            <c:strRef>
              <c:f>Sheet1!$A$2</c:f>
              <c:strCache>
                <c:ptCount val="1"/>
                <c:pt idx="0">
                  <c:v>DOTs</c:v>
                </c:pt>
              </c:strCache>
            </c:strRef>
          </c:tx>
          <c:spPr>
            <a:solidFill>
              <a:schemeClr val="accent6">
                <a:lumMod val="75000"/>
              </a:schemeClr>
            </a:solidFill>
          </c:spPr>
          <c:invertIfNegative val="0"/>
          <c:cat>
            <c:numRef>
              <c:f>Sheet1!$B$1:$G$1</c:f>
              <c:numCache>
                <c:formatCode>General</c:formatCode>
                <c:ptCount val="6"/>
                <c:pt idx="0">
                  <c:v>2009</c:v>
                </c:pt>
                <c:pt idx="1">
                  <c:v>2010</c:v>
                </c:pt>
                <c:pt idx="2">
                  <c:v>2011</c:v>
                </c:pt>
                <c:pt idx="3">
                  <c:v>2012</c:v>
                </c:pt>
                <c:pt idx="4">
                  <c:v>2013</c:v>
                </c:pt>
                <c:pt idx="5">
                  <c:v>2014</c:v>
                </c:pt>
              </c:numCache>
            </c:numRef>
          </c:cat>
          <c:val>
            <c:numRef>
              <c:f>Sheet1!$B$2:$G$2</c:f>
              <c:numCache>
                <c:formatCode>General</c:formatCode>
                <c:ptCount val="6"/>
                <c:pt idx="0">
                  <c:v>0.33</c:v>
                </c:pt>
                <c:pt idx="1">
                  <c:v>0.78</c:v>
                </c:pt>
                <c:pt idx="2">
                  <c:v>0.66</c:v>
                </c:pt>
                <c:pt idx="3">
                  <c:v>0.83</c:v>
                </c:pt>
                <c:pt idx="4">
                  <c:v>0.85</c:v>
                </c:pt>
                <c:pt idx="5">
                  <c:v>0.72</c:v>
                </c:pt>
              </c:numCache>
            </c:numRef>
          </c:val>
        </c:ser>
        <c:ser>
          <c:idx val="1"/>
          <c:order val="1"/>
          <c:tx>
            <c:strRef>
              <c:f>Sheet1!$A$3</c:f>
              <c:strCache>
                <c:ptCount val="1"/>
                <c:pt idx="0">
                  <c:v>Other Agencies</c:v>
                </c:pt>
              </c:strCache>
            </c:strRef>
          </c:tx>
          <c:spPr>
            <a:solidFill>
              <a:schemeClr val="accent1">
                <a:lumMod val="75000"/>
              </a:schemeClr>
            </a:solidFill>
          </c:spPr>
          <c:invertIfNegative val="0"/>
          <c:cat>
            <c:numRef>
              <c:f>Sheet1!$B$1:$G$1</c:f>
              <c:numCache>
                <c:formatCode>General</c:formatCode>
                <c:ptCount val="6"/>
                <c:pt idx="0">
                  <c:v>2009</c:v>
                </c:pt>
                <c:pt idx="1">
                  <c:v>2010</c:v>
                </c:pt>
                <c:pt idx="2">
                  <c:v>2011</c:v>
                </c:pt>
                <c:pt idx="3">
                  <c:v>2012</c:v>
                </c:pt>
                <c:pt idx="4">
                  <c:v>2013</c:v>
                </c:pt>
                <c:pt idx="5">
                  <c:v>2014</c:v>
                </c:pt>
              </c:numCache>
            </c:numRef>
          </c:cat>
          <c:val>
            <c:numRef>
              <c:f>Sheet1!$B$3:$G$3</c:f>
              <c:numCache>
                <c:formatCode>General</c:formatCode>
                <c:ptCount val="6"/>
                <c:pt idx="0">
                  <c:v>0.37</c:v>
                </c:pt>
                <c:pt idx="1">
                  <c:v>0.47</c:v>
                </c:pt>
                <c:pt idx="2">
                  <c:v>0.93</c:v>
                </c:pt>
                <c:pt idx="3">
                  <c:v>0.9</c:v>
                </c:pt>
                <c:pt idx="4">
                  <c:v>1.08</c:v>
                </c:pt>
                <c:pt idx="5">
                  <c:v>0.95</c:v>
                </c:pt>
              </c:numCache>
            </c:numRef>
          </c:val>
        </c:ser>
        <c:ser>
          <c:idx val="3"/>
          <c:order val="2"/>
          <c:tx>
            <c:strRef>
              <c:f>Sheet1!$A$4</c:f>
              <c:strCache>
                <c:ptCount val="1"/>
                <c:pt idx="0">
                  <c:v>Commercial &amp; Residential</c:v>
                </c:pt>
              </c:strCache>
            </c:strRef>
          </c:tx>
          <c:spPr>
            <a:solidFill>
              <a:srgbClr val="40BE4C"/>
            </a:solidFill>
          </c:spPr>
          <c:invertIfNegative val="0"/>
          <c:val>
            <c:numRef>
              <c:f>Sheet1!$B$4:$G$4</c:f>
              <c:numCache>
                <c:formatCode>General</c:formatCode>
                <c:ptCount val="6"/>
                <c:pt idx="0">
                  <c:v>0.63</c:v>
                </c:pt>
                <c:pt idx="1">
                  <c:v>0.81</c:v>
                </c:pt>
                <c:pt idx="2">
                  <c:v>1.04</c:v>
                </c:pt>
                <c:pt idx="3">
                  <c:v>1.24</c:v>
                </c:pt>
                <c:pt idx="4">
                  <c:v>1.24</c:v>
                </c:pt>
                <c:pt idx="5">
                  <c:v>1.47</c:v>
                </c:pt>
              </c:numCache>
            </c:numRef>
          </c:val>
        </c:ser>
        <c:dLbls>
          <c:showLegendKey val="0"/>
          <c:showVal val="0"/>
          <c:showCatName val="0"/>
          <c:showSerName val="0"/>
          <c:showPercent val="0"/>
          <c:showBubbleSize val="0"/>
        </c:dLbls>
        <c:gapWidth val="150"/>
        <c:shape val="box"/>
        <c:axId val="38167296"/>
        <c:axId val="38168832"/>
        <c:axId val="0"/>
      </c:bar3DChart>
      <c:catAx>
        <c:axId val="38167296"/>
        <c:scaling>
          <c:orientation val="minMax"/>
        </c:scaling>
        <c:delete val="0"/>
        <c:axPos val="b"/>
        <c:numFmt formatCode="General" sourceLinked="1"/>
        <c:majorTickMark val="out"/>
        <c:minorTickMark val="none"/>
        <c:tickLblPos val="nextTo"/>
        <c:crossAx val="38168832"/>
        <c:crosses val="autoZero"/>
        <c:auto val="1"/>
        <c:lblAlgn val="ctr"/>
        <c:lblOffset val="100"/>
        <c:noMultiLvlLbl val="0"/>
      </c:catAx>
      <c:valAx>
        <c:axId val="38168832"/>
        <c:scaling>
          <c:orientation val="minMax"/>
        </c:scaling>
        <c:delete val="0"/>
        <c:axPos val="l"/>
        <c:majorGridlines/>
        <c:title>
          <c:tx>
            <c:rich>
              <a:bodyPr rot="-5400000" vert="horz"/>
              <a:lstStyle/>
              <a:p>
                <a:pPr>
                  <a:defRPr/>
                </a:pPr>
                <a:r>
                  <a:rPr lang="en-US"/>
                  <a:t>Percentage, %</a:t>
                </a:r>
              </a:p>
            </c:rich>
          </c:tx>
          <c:layout/>
          <c:overlay val="0"/>
        </c:title>
        <c:numFmt formatCode="General" sourceLinked="1"/>
        <c:majorTickMark val="out"/>
        <c:minorTickMark val="none"/>
        <c:tickLblPos val="nextTo"/>
        <c:crossAx val="38167296"/>
        <c:crosses val="autoZero"/>
        <c:crossBetween val="between"/>
      </c:valAx>
    </c:plotArea>
    <c:legend>
      <c:legendPos val="r"/>
      <c:layout/>
      <c:overlay val="0"/>
    </c:legend>
    <c:plotVisOnly val="1"/>
    <c:dispBlanksAs val="gap"/>
    <c:showDLblsOverMax val="0"/>
  </c:chart>
  <c:txPr>
    <a:bodyPr/>
    <a:lstStyle/>
    <a:p>
      <a:pPr>
        <a:defRPr sz="16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27466" cy="46434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5954" y="1"/>
            <a:ext cx="3027466" cy="464345"/>
          </a:xfrm>
          <a:prstGeom prst="rect">
            <a:avLst/>
          </a:prstGeom>
        </p:spPr>
        <p:txBody>
          <a:bodyPr vert="horz" lIns="91440" tIns="45720" rIns="91440" bIns="45720" rtlCol="0"/>
          <a:lstStyle>
            <a:lvl1pPr algn="r">
              <a:defRPr sz="1200"/>
            </a:lvl1pPr>
          </a:lstStyle>
          <a:p>
            <a:r>
              <a:rPr lang="en-US" smtClean="0"/>
              <a:t>12/10/2013</a:t>
            </a:r>
            <a:endParaRPr lang="en-US"/>
          </a:p>
        </p:txBody>
      </p:sp>
      <p:sp>
        <p:nvSpPr>
          <p:cNvPr id="4" name="Footer Placeholder 3"/>
          <p:cNvSpPr>
            <a:spLocks noGrp="1"/>
          </p:cNvSpPr>
          <p:nvPr>
            <p:ph type="ftr" sz="quarter" idx="2"/>
          </p:nvPr>
        </p:nvSpPr>
        <p:spPr>
          <a:xfrm>
            <a:off x="1" y="8817760"/>
            <a:ext cx="3027466" cy="46434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55954" y="8817760"/>
            <a:ext cx="3027466" cy="464345"/>
          </a:xfrm>
          <a:prstGeom prst="rect">
            <a:avLst/>
          </a:prstGeom>
        </p:spPr>
        <p:txBody>
          <a:bodyPr vert="horz" lIns="91440" tIns="45720" rIns="91440" bIns="45720" rtlCol="0" anchor="b"/>
          <a:lstStyle>
            <a:lvl1pPr algn="r">
              <a:defRPr sz="1200"/>
            </a:lvl1pPr>
          </a:lstStyle>
          <a:p>
            <a:fld id="{3014BA1C-5579-4CF1-8A67-4513989BF7CE}" type="slidenum">
              <a:rPr lang="en-US" smtClean="0"/>
              <a:t>‹#›</a:t>
            </a:fld>
            <a:endParaRPr lang="en-US"/>
          </a:p>
        </p:txBody>
      </p:sp>
    </p:spTree>
    <p:extLst>
      <p:ext uri="{BB962C8B-B14F-4D97-AF65-F5344CB8AC3E}">
        <p14:creationId xmlns:p14="http://schemas.microsoft.com/office/powerpoint/2010/main" val="29577195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1440" tIns="45720" rIns="91440" bIns="45720" rtlCol="0"/>
          <a:lstStyle>
            <a:lvl1pPr algn="r">
              <a:defRPr sz="1200"/>
            </a:lvl1pPr>
          </a:lstStyle>
          <a:p>
            <a:r>
              <a:rPr lang="en-US" smtClean="0"/>
              <a:t>12/10/2013</a:t>
            </a:r>
            <a:endParaRPr lang="en-US"/>
          </a:p>
        </p:txBody>
      </p:sp>
      <p:sp>
        <p:nvSpPr>
          <p:cNvPr id="4" name="Slide Image Placeholder 3"/>
          <p:cNvSpPr>
            <a:spLocks noGrp="1" noRot="1" noChangeAspect="1"/>
          </p:cNvSpPr>
          <p:nvPr>
            <p:ph type="sldImg" idx="2"/>
          </p:nvPr>
        </p:nvSpPr>
        <p:spPr>
          <a:xfrm>
            <a:off x="398463" y="695325"/>
            <a:ext cx="6188075" cy="3481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1440" tIns="45720" rIns="91440" bIns="45720" rtlCol="0" anchor="b"/>
          <a:lstStyle>
            <a:lvl1pPr algn="r">
              <a:defRPr sz="1200"/>
            </a:lvl1pPr>
          </a:lstStyle>
          <a:p>
            <a:fld id="{F788716D-421B-439A-A4D4-DAFC8B5DAADB}" type="slidenum">
              <a:rPr lang="en-US" smtClean="0"/>
              <a:pPr/>
              <a:t>‹#›</a:t>
            </a:fld>
            <a:endParaRPr lang="en-US"/>
          </a:p>
        </p:txBody>
      </p:sp>
    </p:spTree>
    <p:extLst>
      <p:ext uri="{BB962C8B-B14F-4D97-AF65-F5344CB8AC3E}">
        <p14:creationId xmlns:p14="http://schemas.microsoft.com/office/powerpoint/2010/main" val="131594454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xfrm>
            <a:off x="417513" y="738188"/>
            <a:ext cx="6554787" cy="3687762"/>
          </a:xfrm>
          <a:ln/>
        </p:spPr>
      </p:sp>
      <p:sp>
        <p:nvSpPr>
          <p:cNvPr id="241667" name="Rectangle 3"/>
          <p:cNvSpPr>
            <a:spLocks noGrp="1" noChangeArrowheads="1"/>
          </p:cNvSpPr>
          <p:nvPr>
            <p:ph type="body" idx="1"/>
          </p:nvPr>
        </p:nvSpPr>
        <p:spPr>
          <a:xfrm>
            <a:off x="738188" y="4672013"/>
            <a:ext cx="5910262" cy="4425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150572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88716D-421B-439A-A4D4-DAFC8B5DAADB}" type="slidenum">
              <a:rPr lang="en-US" smtClean="0"/>
              <a:pPr/>
              <a:t>34</a:t>
            </a:fld>
            <a:endParaRPr lang="en-US"/>
          </a:p>
        </p:txBody>
      </p:sp>
      <p:sp>
        <p:nvSpPr>
          <p:cNvPr id="5" name="Date Placeholder 4"/>
          <p:cNvSpPr>
            <a:spLocks noGrp="1"/>
          </p:cNvSpPr>
          <p:nvPr>
            <p:ph type="dt" idx="11"/>
          </p:nvPr>
        </p:nvSpPr>
        <p:spPr/>
        <p:txBody>
          <a:bodyPr/>
          <a:lstStyle/>
          <a:p>
            <a:r>
              <a:rPr lang="en-US" smtClean="0"/>
              <a:t>12/10/2013</a:t>
            </a:r>
            <a:endParaRPr lang="en-US"/>
          </a:p>
        </p:txBody>
      </p:sp>
    </p:spTree>
    <p:extLst>
      <p:ext uri="{BB962C8B-B14F-4D97-AF65-F5344CB8AC3E}">
        <p14:creationId xmlns:p14="http://schemas.microsoft.com/office/powerpoint/2010/main" val="36458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88716D-421B-439A-A4D4-DAFC8B5DAADB}" type="slidenum">
              <a:rPr lang="en-US" smtClean="0"/>
              <a:pPr/>
              <a:t>3</a:t>
            </a:fld>
            <a:endParaRPr lang="en-US"/>
          </a:p>
        </p:txBody>
      </p:sp>
      <p:sp>
        <p:nvSpPr>
          <p:cNvPr id="5" name="Date Placeholder 4"/>
          <p:cNvSpPr>
            <a:spLocks noGrp="1"/>
          </p:cNvSpPr>
          <p:nvPr>
            <p:ph type="dt" idx="11"/>
          </p:nvPr>
        </p:nvSpPr>
        <p:spPr/>
        <p:txBody>
          <a:bodyPr/>
          <a:lstStyle/>
          <a:p>
            <a:r>
              <a:rPr lang="en-US" smtClean="0"/>
              <a:t>12/10/2013</a:t>
            </a:r>
            <a:endParaRPr lang="en-US"/>
          </a:p>
        </p:txBody>
      </p:sp>
    </p:spTree>
    <p:extLst>
      <p:ext uri="{BB962C8B-B14F-4D97-AF65-F5344CB8AC3E}">
        <p14:creationId xmlns:p14="http://schemas.microsoft.com/office/powerpoint/2010/main" val="1222439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US" dirty="0" smtClean="0"/>
              <a:t>Over the last decade asphalt binder prices tripled and this put tremendous pressure to try to be more economical and cut</a:t>
            </a:r>
            <a:r>
              <a:rPr lang="en-US" baseline="0" dirty="0" smtClean="0"/>
              <a:t> costs </a:t>
            </a:r>
            <a:r>
              <a:rPr lang="en-US" dirty="0" smtClean="0"/>
              <a:t>in</a:t>
            </a:r>
            <a:r>
              <a:rPr lang="en-US" baseline="0" dirty="0" smtClean="0"/>
              <a:t> mix designs and mix production.</a:t>
            </a:r>
            <a:endParaRPr lang="en-US" dirty="0"/>
          </a:p>
        </p:txBody>
      </p:sp>
      <p:sp>
        <p:nvSpPr>
          <p:cNvPr id="4" name="Slide Number Placeholder 3"/>
          <p:cNvSpPr>
            <a:spLocks noGrp="1"/>
          </p:cNvSpPr>
          <p:nvPr>
            <p:ph type="sldNum" sz="quarter" idx="10"/>
          </p:nvPr>
        </p:nvSpPr>
        <p:spPr/>
        <p:txBody>
          <a:bodyPr/>
          <a:lstStyle/>
          <a:p>
            <a:fld id="{0D964CA2-F0B6-4BB6-BB8B-48F9C741608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34462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88716D-421B-439A-A4D4-DAFC8B5DAADB}" type="slidenum">
              <a:rPr lang="en-US" smtClean="0"/>
              <a:pPr/>
              <a:t>10</a:t>
            </a:fld>
            <a:endParaRPr lang="en-US"/>
          </a:p>
        </p:txBody>
      </p:sp>
      <p:sp>
        <p:nvSpPr>
          <p:cNvPr id="5" name="Date Placeholder 4"/>
          <p:cNvSpPr>
            <a:spLocks noGrp="1"/>
          </p:cNvSpPr>
          <p:nvPr>
            <p:ph type="dt" idx="11"/>
          </p:nvPr>
        </p:nvSpPr>
        <p:spPr/>
        <p:txBody>
          <a:bodyPr/>
          <a:lstStyle/>
          <a:p>
            <a:r>
              <a:rPr lang="en-US" smtClean="0"/>
              <a:t>12/10/2013</a:t>
            </a:r>
            <a:endParaRPr lang="en-US"/>
          </a:p>
        </p:txBody>
      </p:sp>
    </p:spTree>
    <p:extLst>
      <p:ext uri="{BB962C8B-B14F-4D97-AF65-F5344CB8AC3E}">
        <p14:creationId xmlns:p14="http://schemas.microsoft.com/office/powerpoint/2010/main" val="300150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8ABAB033-D5B5-4715-8C3F-A5E356641F17}" type="slidenum">
              <a:rPr lang="en-US" smtClean="0"/>
              <a:pPr/>
              <a:t>13</a:t>
            </a:fld>
            <a:endParaRPr lang="en-US" smtClean="0"/>
          </a:p>
        </p:txBody>
      </p:sp>
      <p:sp>
        <p:nvSpPr>
          <p:cNvPr id="74755" name="Rectangle 2"/>
          <p:cNvSpPr>
            <a:spLocks noGrp="1" noRot="1" noChangeAspect="1" noChangeArrowheads="1" noTextEdit="1"/>
          </p:cNvSpPr>
          <p:nvPr>
            <p:ph type="sldImg"/>
          </p:nvPr>
        </p:nvSpPr>
        <p:spPr>
          <a:xfrm>
            <a:off x="328613" y="693738"/>
            <a:ext cx="6202362" cy="3489325"/>
          </a:xfrm>
          <a:ln/>
        </p:spPr>
      </p:sp>
      <p:sp>
        <p:nvSpPr>
          <p:cNvPr id="74756" name="Rectangle 3"/>
          <p:cNvSpPr>
            <a:spLocks noGrp="1" noChangeArrowheads="1"/>
          </p:cNvSpPr>
          <p:nvPr>
            <p:ph type="body" idx="1"/>
          </p:nvPr>
        </p:nvSpPr>
        <p:spPr>
          <a:xfrm>
            <a:off x="914400" y="4415790"/>
            <a:ext cx="5029200" cy="4186608"/>
          </a:xfrm>
          <a:noFill/>
          <a:ln/>
        </p:spPr>
        <p:txBody>
          <a:bodyPr/>
          <a:lstStyle/>
          <a:p>
            <a:pPr eaLnBrk="1" hangingPunct="1"/>
            <a:endParaRPr lang="en-US" smtClean="0"/>
          </a:p>
        </p:txBody>
      </p:sp>
    </p:spTree>
    <p:extLst>
      <p:ext uri="{BB962C8B-B14F-4D97-AF65-F5344CB8AC3E}">
        <p14:creationId xmlns:p14="http://schemas.microsoft.com/office/powerpoint/2010/main" val="477098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7B2BCB0-4757-42CB-8A5A-5FC8B0870C23}" type="slidenum">
              <a:rPr lang="en-US" smtClean="0"/>
              <a:pPr/>
              <a:t>18</a:t>
            </a:fld>
            <a:endParaRPr lang="en-US" smtClean="0"/>
          </a:p>
        </p:txBody>
      </p:sp>
      <p:sp>
        <p:nvSpPr>
          <p:cNvPr id="77827" name="Rectangle 2"/>
          <p:cNvSpPr>
            <a:spLocks noGrp="1" noRot="1" noChangeAspect="1" noChangeArrowheads="1" noTextEdit="1"/>
          </p:cNvSpPr>
          <p:nvPr>
            <p:ph type="sldImg"/>
          </p:nvPr>
        </p:nvSpPr>
        <p:spPr>
          <a:xfrm>
            <a:off x="328613" y="693738"/>
            <a:ext cx="6202362" cy="3489325"/>
          </a:xfrm>
          <a:ln/>
        </p:spPr>
      </p:sp>
      <p:sp>
        <p:nvSpPr>
          <p:cNvPr id="77828" name="Rectangle 3"/>
          <p:cNvSpPr>
            <a:spLocks noGrp="1" noChangeArrowheads="1"/>
          </p:cNvSpPr>
          <p:nvPr>
            <p:ph type="body" idx="1"/>
          </p:nvPr>
        </p:nvSpPr>
        <p:spPr>
          <a:xfrm>
            <a:off x="914400" y="4415790"/>
            <a:ext cx="5029200" cy="4186608"/>
          </a:xfrm>
          <a:noFill/>
          <a:ln/>
        </p:spPr>
        <p:txBody>
          <a:bodyPr/>
          <a:lstStyle/>
          <a:p>
            <a:pPr eaLnBrk="1" hangingPunct="1"/>
            <a:endParaRPr lang="en-US" smtClean="0"/>
          </a:p>
        </p:txBody>
      </p:sp>
    </p:spTree>
    <p:extLst>
      <p:ext uri="{BB962C8B-B14F-4D97-AF65-F5344CB8AC3E}">
        <p14:creationId xmlns:p14="http://schemas.microsoft.com/office/powerpoint/2010/main" val="608024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need to find a cracking test that we can count on to indicate performance.   Actually, it may be different tests for different forms of cracking.  But this webinar is not going to get into the pros and cons of the different tests.</a:t>
            </a:r>
            <a:endParaRPr lang="en-US" dirty="0" smtClean="0"/>
          </a:p>
          <a:p>
            <a:endParaRPr lang="en-US" dirty="0"/>
          </a:p>
        </p:txBody>
      </p:sp>
      <p:sp>
        <p:nvSpPr>
          <p:cNvPr id="4" name="Slide Number Placeholder 3"/>
          <p:cNvSpPr>
            <a:spLocks noGrp="1"/>
          </p:cNvSpPr>
          <p:nvPr>
            <p:ph type="sldNum" sz="quarter" idx="10"/>
          </p:nvPr>
        </p:nvSpPr>
        <p:spPr/>
        <p:txBody>
          <a:bodyPr/>
          <a:lstStyle/>
          <a:p>
            <a:fld id="{0D964CA2-F0B6-4BB6-BB8B-48F9C741608A}" type="slidenum">
              <a:rPr lang="en-US" smtClean="0"/>
              <a:t>24</a:t>
            </a:fld>
            <a:endParaRPr lang="en-US"/>
          </a:p>
        </p:txBody>
      </p:sp>
    </p:spTree>
    <p:extLst>
      <p:ext uri="{BB962C8B-B14F-4D97-AF65-F5344CB8AC3E}">
        <p14:creationId xmlns:p14="http://schemas.microsoft.com/office/powerpoint/2010/main" val="2031360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US" dirty="0" smtClean="0"/>
              <a:t>Like RAP, RAS usage has been on the increase</a:t>
            </a:r>
            <a:r>
              <a:rPr lang="en-US" baseline="0" dirty="0" smtClean="0"/>
              <a:t> over the past 5 years. In 2013, there was a slight decrease in the national average; however, both DOT and other agency work increased. The decrease was seen in private work.</a:t>
            </a:r>
            <a:endParaRPr lang="en-US" dirty="0"/>
          </a:p>
        </p:txBody>
      </p:sp>
      <p:sp>
        <p:nvSpPr>
          <p:cNvPr id="4" name="Slide Number Placeholder 3"/>
          <p:cNvSpPr>
            <a:spLocks noGrp="1"/>
          </p:cNvSpPr>
          <p:nvPr>
            <p:ph type="sldNum" sz="quarter" idx="10"/>
          </p:nvPr>
        </p:nvSpPr>
        <p:spPr/>
        <p:txBody>
          <a:bodyPr/>
          <a:lstStyle/>
          <a:p>
            <a:fld id="{D596E233-545B-4754-912C-378CB445D2A3}" type="slidenum">
              <a:rPr lang="en-US" smtClean="0"/>
              <a:t>30</a:t>
            </a:fld>
            <a:endParaRPr lang="en-US"/>
          </a:p>
        </p:txBody>
      </p:sp>
    </p:spTree>
    <p:extLst>
      <p:ext uri="{BB962C8B-B14F-4D97-AF65-F5344CB8AC3E}">
        <p14:creationId xmlns:p14="http://schemas.microsoft.com/office/powerpoint/2010/main" val="2313251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88716D-421B-439A-A4D4-DAFC8B5DAADB}" type="slidenum">
              <a:rPr lang="en-US" smtClean="0"/>
              <a:pPr/>
              <a:t>31</a:t>
            </a:fld>
            <a:endParaRPr lang="en-US"/>
          </a:p>
        </p:txBody>
      </p:sp>
      <p:sp>
        <p:nvSpPr>
          <p:cNvPr id="5" name="Date Placeholder 4"/>
          <p:cNvSpPr>
            <a:spLocks noGrp="1"/>
          </p:cNvSpPr>
          <p:nvPr>
            <p:ph type="dt" idx="11"/>
          </p:nvPr>
        </p:nvSpPr>
        <p:spPr/>
        <p:txBody>
          <a:bodyPr/>
          <a:lstStyle/>
          <a:p>
            <a:r>
              <a:rPr lang="en-US" smtClean="0"/>
              <a:t>12/10/2013</a:t>
            </a:r>
            <a:endParaRPr lang="en-US"/>
          </a:p>
        </p:txBody>
      </p:sp>
    </p:spTree>
    <p:extLst>
      <p:ext uri="{BB962C8B-B14F-4D97-AF65-F5344CB8AC3E}">
        <p14:creationId xmlns:p14="http://schemas.microsoft.com/office/powerpoint/2010/main" val="2168624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3000">
              <a:schemeClr val="tx1"/>
            </a:gs>
            <a:gs pos="70000">
              <a:srgbClr val="9CB86E"/>
            </a:gs>
            <a:gs pos="100000">
              <a:srgbClr val="156B13"/>
            </a:gs>
          </a:gsLst>
          <a:lin ang="14400000" scaled="0"/>
          <a:tileRect/>
        </a:gradFill>
        <a:effectLst/>
      </p:bgPr>
    </p:bg>
    <p:spTree>
      <p:nvGrpSpPr>
        <p:cNvPr id="1" name=""/>
        <p:cNvGrpSpPr/>
        <p:nvPr/>
      </p:nvGrpSpPr>
      <p:grpSpPr>
        <a:xfrm>
          <a:off x="0" y="0"/>
          <a:ext cx="0" cy="0"/>
          <a:chOff x="0" y="0"/>
          <a:chExt cx="0" cy="0"/>
        </a:xfrm>
      </p:grpSpPr>
      <p:sp>
        <p:nvSpPr>
          <p:cNvPr id="4" name="Freeform 3"/>
          <p:cNvSpPr>
            <a:spLocks/>
          </p:cNvSpPr>
          <p:nvPr userDrawn="1"/>
        </p:nvSpPr>
        <p:spPr bwMode="auto">
          <a:xfrm>
            <a:off x="-12700" y="-7938"/>
            <a:ext cx="12217400" cy="8255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41000">
                <a:srgbClr val="464653">
                  <a:lumMod val="60000"/>
                  <a:lumOff val="40000"/>
                </a:srgbClr>
              </a:gs>
              <a:gs pos="100000">
                <a:srgbClr val="464653">
                  <a:lumMod val="20000"/>
                  <a:lumOff val="80000"/>
                </a:srgbClr>
              </a:gs>
            </a:gsLst>
            <a:lin ang="6000000" scaled="0"/>
          </a:gradFill>
          <a:ln w="9525" cap="flat" cmpd="sng" algn="ctr">
            <a:noFill/>
            <a:prstDash val="solid"/>
            <a:round/>
            <a:headEnd type="none" w="med" len="med"/>
            <a:tailEnd type="none" w="med" len="med"/>
          </a:ln>
          <a:effectLst/>
        </p:spPr>
        <p:txBody>
          <a:bodyPr/>
          <a:lstStyle/>
          <a:p>
            <a:pPr>
              <a:defRPr/>
            </a:pPr>
            <a:endParaRPr lang="en-US" sz="1800" kern="0">
              <a:solidFill>
                <a:sysClr val="windowText" lastClr="000000"/>
              </a:solidFill>
              <a:cs typeface="Arial" charset="0"/>
            </a:endParaRPr>
          </a:p>
        </p:txBody>
      </p:sp>
      <p:sp>
        <p:nvSpPr>
          <p:cNvPr id="5" name="Freeform 4"/>
          <p:cNvSpPr>
            <a:spLocks/>
          </p:cNvSpPr>
          <p:nvPr userDrawn="1"/>
        </p:nvSpPr>
        <p:spPr bwMode="auto">
          <a:xfrm>
            <a:off x="0" y="-17463"/>
            <a:ext cx="12192000" cy="554038"/>
          </a:xfrm>
          <a:custGeom>
            <a:avLst>
              <a:gd name="A1" fmla="val 0"/>
              <a:gd name="A2" fmla="val 0"/>
              <a:gd name="A3" fmla="val 0"/>
              <a:gd name="A4" fmla="val 0"/>
              <a:gd name="A5" fmla="val 0"/>
              <a:gd name="A6" fmla="val 0"/>
              <a:gd name="A7" fmla="val 0"/>
              <a:gd name="A8" fmla="val 0"/>
            </a:avLst>
            <a:gdLst>
              <a:gd name="connsiteX0" fmla="*/ 0 w 10000"/>
              <a:gd name="connsiteY0" fmla="*/ 9222 h 9621"/>
              <a:gd name="connsiteX1" fmla="*/ 2828 w 10000"/>
              <a:gd name="connsiteY1" fmla="*/ 66 h 9621"/>
              <a:gd name="connsiteX2" fmla="*/ 7121 w 10000"/>
              <a:gd name="connsiteY2" fmla="*/ 9621 h 9621"/>
              <a:gd name="connsiteX3" fmla="*/ 10000 w 10000"/>
              <a:gd name="connsiteY3" fmla="*/ 66 h 9621"/>
              <a:gd name="connsiteX0" fmla="*/ 437 w 10437"/>
              <a:gd name="connsiteY0" fmla="*/ 9943 h 10358"/>
              <a:gd name="connsiteX1" fmla="*/ 471 w 10437"/>
              <a:gd name="connsiteY1" fmla="*/ 7797 h 10358"/>
              <a:gd name="connsiteX2" fmla="*/ 3265 w 10437"/>
              <a:gd name="connsiteY2" fmla="*/ 427 h 10358"/>
              <a:gd name="connsiteX3" fmla="*/ 7558 w 10437"/>
              <a:gd name="connsiteY3" fmla="*/ 10358 h 10358"/>
              <a:gd name="connsiteX4" fmla="*/ 10437 w 10437"/>
              <a:gd name="connsiteY4" fmla="*/ 427 h 10358"/>
              <a:gd name="connsiteX0" fmla="*/ 437 w 10437"/>
              <a:gd name="connsiteY0" fmla="*/ 9848 h 9848"/>
              <a:gd name="connsiteX1" fmla="*/ 471 w 10437"/>
              <a:gd name="connsiteY1" fmla="*/ 7702 h 9848"/>
              <a:gd name="connsiteX2" fmla="*/ 3265 w 10437"/>
              <a:gd name="connsiteY2" fmla="*/ 332 h 9848"/>
              <a:gd name="connsiteX3" fmla="*/ 7547 w 10437"/>
              <a:gd name="connsiteY3" fmla="*/ 9696 h 9848"/>
              <a:gd name="connsiteX4" fmla="*/ 10437 w 10437"/>
              <a:gd name="connsiteY4" fmla="*/ 332 h 9848"/>
              <a:gd name="connsiteX0" fmla="*/ 419 w 10000"/>
              <a:gd name="connsiteY0" fmla="*/ 10000 h 10486"/>
              <a:gd name="connsiteX1" fmla="*/ 451 w 10000"/>
              <a:gd name="connsiteY1" fmla="*/ 7821 h 10486"/>
              <a:gd name="connsiteX2" fmla="*/ 3128 w 10000"/>
              <a:gd name="connsiteY2" fmla="*/ 337 h 10486"/>
              <a:gd name="connsiteX3" fmla="*/ 7231 w 10000"/>
              <a:gd name="connsiteY3" fmla="*/ 9846 h 10486"/>
              <a:gd name="connsiteX4" fmla="*/ 10000 w 10000"/>
              <a:gd name="connsiteY4" fmla="*/ 4175 h 10486"/>
              <a:gd name="connsiteX0" fmla="*/ 0 w 9549"/>
              <a:gd name="connsiteY0" fmla="*/ 7821 h 10486"/>
              <a:gd name="connsiteX1" fmla="*/ 2677 w 9549"/>
              <a:gd name="connsiteY1" fmla="*/ 337 h 10486"/>
              <a:gd name="connsiteX2" fmla="*/ 6780 w 9549"/>
              <a:gd name="connsiteY2" fmla="*/ 9846 h 10486"/>
              <a:gd name="connsiteX3" fmla="*/ 9549 w 9549"/>
              <a:gd name="connsiteY3" fmla="*/ 4175 h 10486"/>
              <a:gd name="connsiteX0" fmla="*/ 0 w 10000"/>
              <a:gd name="connsiteY0" fmla="*/ 7459 h 10549"/>
              <a:gd name="connsiteX1" fmla="*/ 2803 w 10000"/>
              <a:gd name="connsiteY1" fmla="*/ 321 h 10549"/>
              <a:gd name="connsiteX2" fmla="*/ 7398 w 10000"/>
              <a:gd name="connsiteY2" fmla="*/ 9939 h 10549"/>
              <a:gd name="connsiteX3" fmla="*/ 10000 w 10000"/>
              <a:gd name="connsiteY3" fmla="*/ 3981 h 10549"/>
              <a:gd name="connsiteX0" fmla="*/ 0 w 10000"/>
              <a:gd name="connsiteY0" fmla="*/ 7459 h 9817"/>
              <a:gd name="connsiteX1" fmla="*/ 2803 w 10000"/>
              <a:gd name="connsiteY1" fmla="*/ 321 h 9817"/>
              <a:gd name="connsiteX2" fmla="*/ 7409 w 10000"/>
              <a:gd name="connsiteY2" fmla="*/ 9207 h 9817"/>
              <a:gd name="connsiteX3" fmla="*/ 10000 w 10000"/>
              <a:gd name="connsiteY3" fmla="*/ 3981 h 9817"/>
              <a:gd name="connsiteX0" fmla="*/ 0 w 10000"/>
              <a:gd name="connsiteY0" fmla="*/ 7598 h 10559"/>
              <a:gd name="connsiteX1" fmla="*/ 2803 w 10000"/>
              <a:gd name="connsiteY1" fmla="*/ 327 h 10559"/>
              <a:gd name="connsiteX2" fmla="*/ 7409 w 10000"/>
              <a:gd name="connsiteY2" fmla="*/ 9938 h 10559"/>
              <a:gd name="connsiteX3" fmla="*/ 10000 w 10000"/>
              <a:gd name="connsiteY3" fmla="*/ 4055 h 10559"/>
              <a:gd name="connsiteX0" fmla="*/ 0 w 10000"/>
              <a:gd name="connsiteY0" fmla="*/ 7598 h 10373"/>
              <a:gd name="connsiteX1" fmla="*/ 2803 w 10000"/>
              <a:gd name="connsiteY1" fmla="*/ 327 h 10373"/>
              <a:gd name="connsiteX2" fmla="*/ 7611 w 10000"/>
              <a:gd name="connsiteY2" fmla="*/ 9752 h 10373"/>
              <a:gd name="connsiteX3" fmla="*/ 10000 w 10000"/>
              <a:gd name="connsiteY3" fmla="*/ 4055 h 10373"/>
              <a:gd name="connsiteX0" fmla="*/ 0 w 10000"/>
              <a:gd name="connsiteY0" fmla="*/ 7598 h 9752"/>
              <a:gd name="connsiteX1" fmla="*/ 2803 w 10000"/>
              <a:gd name="connsiteY1" fmla="*/ 327 h 9752"/>
              <a:gd name="connsiteX2" fmla="*/ 7611 w 10000"/>
              <a:gd name="connsiteY2" fmla="*/ 9752 h 9752"/>
              <a:gd name="connsiteX3" fmla="*/ 10000 w 10000"/>
              <a:gd name="connsiteY3" fmla="*/ 4055 h 9752"/>
              <a:gd name="connsiteX0" fmla="*/ 0 w 10000"/>
              <a:gd name="connsiteY0" fmla="*/ 7791 h 10317"/>
              <a:gd name="connsiteX1" fmla="*/ 2803 w 10000"/>
              <a:gd name="connsiteY1" fmla="*/ 335 h 10317"/>
              <a:gd name="connsiteX2" fmla="*/ 7611 w 10000"/>
              <a:gd name="connsiteY2" fmla="*/ 10000 h 10317"/>
              <a:gd name="connsiteX3" fmla="*/ 10000 w 10000"/>
              <a:gd name="connsiteY3" fmla="*/ 4158 h 10317"/>
              <a:gd name="connsiteX0" fmla="*/ 0 w 10000"/>
              <a:gd name="connsiteY0" fmla="*/ 7791 h 10890"/>
              <a:gd name="connsiteX1" fmla="*/ 2803 w 10000"/>
              <a:gd name="connsiteY1" fmla="*/ 335 h 10890"/>
              <a:gd name="connsiteX2" fmla="*/ 7611 w 10000"/>
              <a:gd name="connsiteY2" fmla="*/ 10000 h 10890"/>
              <a:gd name="connsiteX3" fmla="*/ 10000 w 10000"/>
              <a:gd name="connsiteY3" fmla="*/ 4158 h 10890"/>
              <a:gd name="connsiteX0" fmla="*/ 0 w 10000"/>
              <a:gd name="connsiteY0" fmla="*/ 7791 h 10890"/>
              <a:gd name="connsiteX1" fmla="*/ 2803 w 10000"/>
              <a:gd name="connsiteY1" fmla="*/ 335 h 10890"/>
              <a:gd name="connsiteX2" fmla="*/ 7611 w 10000"/>
              <a:gd name="connsiteY2" fmla="*/ 10000 h 10890"/>
              <a:gd name="connsiteX3" fmla="*/ 10000 w 10000"/>
              <a:gd name="connsiteY3" fmla="*/ 3393 h 10890"/>
              <a:gd name="connsiteX0" fmla="*/ 0 w 10000"/>
              <a:gd name="connsiteY0" fmla="*/ 7791 h 10890"/>
              <a:gd name="connsiteX1" fmla="*/ 2803 w 10000"/>
              <a:gd name="connsiteY1" fmla="*/ 335 h 10890"/>
              <a:gd name="connsiteX2" fmla="*/ 7611 w 10000"/>
              <a:gd name="connsiteY2" fmla="*/ 10000 h 10890"/>
              <a:gd name="connsiteX3" fmla="*/ 10000 w 10000"/>
              <a:gd name="connsiteY3" fmla="*/ 3393 h 10890"/>
              <a:gd name="connsiteX0" fmla="*/ 0 w 10000"/>
              <a:gd name="connsiteY0" fmla="*/ 7791 h 10890"/>
              <a:gd name="connsiteX1" fmla="*/ 2803 w 10000"/>
              <a:gd name="connsiteY1" fmla="*/ 335 h 10890"/>
              <a:gd name="connsiteX2" fmla="*/ 7611 w 10000"/>
              <a:gd name="connsiteY2" fmla="*/ 10000 h 10890"/>
              <a:gd name="connsiteX3" fmla="*/ 10000 w 10000"/>
              <a:gd name="connsiteY3" fmla="*/ 3966 h 10890"/>
              <a:gd name="connsiteX0" fmla="*/ 0 w 10000"/>
              <a:gd name="connsiteY0" fmla="*/ 7791 h 10890"/>
              <a:gd name="connsiteX1" fmla="*/ 2803 w 10000"/>
              <a:gd name="connsiteY1" fmla="*/ 335 h 10890"/>
              <a:gd name="connsiteX2" fmla="*/ 7611 w 10000"/>
              <a:gd name="connsiteY2" fmla="*/ 10000 h 10890"/>
              <a:gd name="connsiteX3" fmla="*/ 10000 w 10000"/>
              <a:gd name="connsiteY3" fmla="*/ 3966 h 10890"/>
            </a:gdLst>
            <a:ahLst/>
            <a:cxnLst>
              <a:cxn ang="0">
                <a:pos x="connsiteX0" y="connsiteY0"/>
              </a:cxn>
              <a:cxn ang="0">
                <a:pos x="connsiteX1" y="connsiteY1"/>
              </a:cxn>
              <a:cxn ang="0">
                <a:pos x="connsiteX2" y="connsiteY2"/>
              </a:cxn>
              <a:cxn ang="0">
                <a:pos x="connsiteX3" y="connsiteY3"/>
              </a:cxn>
            </a:cxnLst>
            <a:rect l="l" t="t" r="r" b="b"/>
            <a:pathLst>
              <a:path w="10000" h="10890">
                <a:moveTo>
                  <a:pt x="0" y="7791"/>
                </a:moveTo>
                <a:cubicBezTo>
                  <a:pt x="473" y="6185"/>
                  <a:pt x="1621" y="0"/>
                  <a:pt x="2803" y="335"/>
                </a:cubicBezTo>
                <a:cubicBezTo>
                  <a:pt x="3987" y="672"/>
                  <a:pt x="6423" y="10890"/>
                  <a:pt x="7611" y="10000"/>
                </a:cubicBezTo>
                <a:cubicBezTo>
                  <a:pt x="8810" y="9681"/>
                  <a:pt x="9420" y="6060"/>
                  <a:pt x="10000" y="3966"/>
                </a:cubicBezTo>
              </a:path>
            </a:pathLst>
          </a:custGeom>
          <a:noFill/>
          <a:ln w="10795" cap="flat" cmpd="sng" algn="ctr">
            <a:solidFill>
              <a:srgbClr val="FFFF00"/>
            </a:solidFill>
            <a:prstDash val="solid"/>
            <a:round/>
            <a:headEnd type="none" w="med" len="med"/>
            <a:tailEnd type="none" w="med" len="med"/>
          </a:ln>
          <a:effectLst/>
        </p:spPr>
        <p:txBody>
          <a:bodyPr/>
          <a:lstStyle/>
          <a:p>
            <a:pPr algn="ctr" fontAlgn="base">
              <a:spcBef>
                <a:spcPct val="0"/>
              </a:spcBef>
              <a:spcAft>
                <a:spcPct val="0"/>
              </a:spcAft>
              <a:defRPr/>
            </a:pPr>
            <a:endParaRPr lang="en-US" sz="1800">
              <a:solidFill>
                <a:prstClr val="white"/>
              </a:solidFill>
              <a:latin typeface="Arial" charset="0"/>
              <a:cs typeface="Arial" charset="0"/>
            </a:endParaRPr>
          </a:p>
        </p:txBody>
      </p:sp>
      <p:sp>
        <p:nvSpPr>
          <p:cNvPr id="6" name="Freeform 5"/>
          <p:cNvSpPr>
            <a:spLocks/>
          </p:cNvSpPr>
          <p:nvPr userDrawn="1"/>
        </p:nvSpPr>
        <p:spPr bwMode="auto">
          <a:xfrm>
            <a:off x="12701" y="0"/>
            <a:ext cx="3418417" cy="414338"/>
          </a:xfrm>
          <a:custGeom>
            <a:avLst>
              <a:gd name="A1" fmla="val 0"/>
              <a:gd name="A2" fmla="val 0"/>
              <a:gd name="A3" fmla="val 0"/>
              <a:gd name="A4" fmla="val 0"/>
              <a:gd name="A5" fmla="val 0"/>
              <a:gd name="A6" fmla="val 0"/>
              <a:gd name="A7" fmla="val 0"/>
              <a:gd name="A8" fmla="val 0"/>
            </a:avLst>
            <a:gdLst>
              <a:gd name="connsiteX0" fmla="*/ 0 w 10000"/>
              <a:gd name="connsiteY0" fmla="*/ 9222 h 9621"/>
              <a:gd name="connsiteX1" fmla="*/ 2828 w 10000"/>
              <a:gd name="connsiteY1" fmla="*/ 66 h 9621"/>
              <a:gd name="connsiteX2" fmla="*/ 7121 w 10000"/>
              <a:gd name="connsiteY2" fmla="*/ 9621 h 9621"/>
              <a:gd name="connsiteX3" fmla="*/ 10000 w 10000"/>
              <a:gd name="connsiteY3" fmla="*/ 66 h 9621"/>
              <a:gd name="connsiteX0" fmla="*/ 437 w 10437"/>
              <a:gd name="connsiteY0" fmla="*/ 9943 h 10358"/>
              <a:gd name="connsiteX1" fmla="*/ 471 w 10437"/>
              <a:gd name="connsiteY1" fmla="*/ 7797 h 10358"/>
              <a:gd name="connsiteX2" fmla="*/ 3265 w 10437"/>
              <a:gd name="connsiteY2" fmla="*/ 427 h 10358"/>
              <a:gd name="connsiteX3" fmla="*/ 7558 w 10437"/>
              <a:gd name="connsiteY3" fmla="*/ 10358 h 10358"/>
              <a:gd name="connsiteX4" fmla="*/ 10437 w 10437"/>
              <a:gd name="connsiteY4" fmla="*/ 427 h 10358"/>
              <a:gd name="connsiteX0" fmla="*/ 437 w 10437"/>
              <a:gd name="connsiteY0" fmla="*/ 9848 h 9848"/>
              <a:gd name="connsiteX1" fmla="*/ 471 w 10437"/>
              <a:gd name="connsiteY1" fmla="*/ 7702 h 9848"/>
              <a:gd name="connsiteX2" fmla="*/ 3265 w 10437"/>
              <a:gd name="connsiteY2" fmla="*/ 332 h 9848"/>
              <a:gd name="connsiteX3" fmla="*/ 7547 w 10437"/>
              <a:gd name="connsiteY3" fmla="*/ 9696 h 9848"/>
              <a:gd name="connsiteX4" fmla="*/ 10437 w 10437"/>
              <a:gd name="connsiteY4" fmla="*/ 332 h 9848"/>
              <a:gd name="connsiteX0" fmla="*/ 419 w 10000"/>
              <a:gd name="connsiteY0" fmla="*/ 10000 h 10486"/>
              <a:gd name="connsiteX1" fmla="*/ 451 w 10000"/>
              <a:gd name="connsiteY1" fmla="*/ 7821 h 10486"/>
              <a:gd name="connsiteX2" fmla="*/ 3128 w 10000"/>
              <a:gd name="connsiteY2" fmla="*/ 337 h 10486"/>
              <a:gd name="connsiteX3" fmla="*/ 7231 w 10000"/>
              <a:gd name="connsiteY3" fmla="*/ 9846 h 10486"/>
              <a:gd name="connsiteX4" fmla="*/ 10000 w 10000"/>
              <a:gd name="connsiteY4" fmla="*/ 4175 h 10486"/>
              <a:gd name="connsiteX0" fmla="*/ 0 w 9549"/>
              <a:gd name="connsiteY0" fmla="*/ 7821 h 10486"/>
              <a:gd name="connsiteX1" fmla="*/ 2677 w 9549"/>
              <a:gd name="connsiteY1" fmla="*/ 337 h 10486"/>
              <a:gd name="connsiteX2" fmla="*/ 6780 w 9549"/>
              <a:gd name="connsiteY2" fmla="*/ 9846 h 10486"/>
              <a:gd name="connsiteX3" fmla="*/ 9549 w 9549"/>
              <a:gd name="connsiteY3" fmla="*/ 4175 h 10486"/>
              <a:gd name="connsiteX0" fmla="*/ 0 w 10000"/>
              <a:gd name="connsiteY0" fmla="*/ 7459 h 10549"/>
              <a:gd name="connsiteX1" fmla="*/ 2803 w 10000"/>
              <a:gd name="connsiteY1" fmla="*/ 321 h 10549"/>
              <a:gd name="connsiteX2" fmla="*/ 7398 w 10000"/>
              <a:gd name="connsiteY2" fmla="*/ 9939 h 10549"/>
              <a:gd name="connsiteX3" fmla="*/ 10000 w 10000"/>
              <a:gd name="connsiteY3" fmla="*/ 3981 h 10549"/>
              <a:gd name="connsiteX0" fmla="*/ 0 w 10000"/>
              <a:gd name="connsiteY0" fmla="*/ 7459 h 9817"/>
              <a:gd name="connsiteX1" fmla="*/ 2803 w 10000"/>
              <a:gd name="connsiteY1" fmla="*/ 321 h 9817"/>
              <a:gd name="connsiteX2" fmla="*/ 7409 w 10000"/>
              <a:gd name="connsiteY2" fmla="*/ 9207 h 9817"/>
              <a:gd name="connsiteX3" fmla="*/ 10000 w 10000"/>
              <a:gd name="connsiteY3" fmla="*/ 3981 h 9817"/>
              <a:gd name="connsiteX0" fmla="*/ 0 w 10000"/>
              <a:gd name="connsiteY0" fmla="*/ 7598 h 10559"/>
              <a:gd name="connsiteX1" fmla="*/ 2803 w 10000"/>
              <a:gd name="connsiteY1" fmla="*/ 327 h 10559"/>
              <a:gd name="connsiteX2" fmla="*/ 7409 w 10000"/>
              <a:gd name="connsiteY2" fmla="*/ 9938 h 10559"/>
              <a:gd name="connsiteX3" fmla="*/ 10000 w 10000"/>
              <a:gd name="connsiteY3" fmla="*/ 4055 h 10559"/>
              <a:gd name="connsiteX0" fmla="*/ 0 w 10000"/>
              <a:gd name="connsiteY0" fmla="*/ 7598 h 10373"/>
              <a:gd name="connsiteX1" fmla="*/ 2803 w 10000"/>
              <a:gd name="connsiteY1" fmla="*/ 327 h 10373"/>
              <a:gd name="connsiteX2" fmla="*/ 7611 w 10000"/>
              <a:gd name="connsiteY2" fmla="*/ 9752 h 10373"/>
              <a:gd name="connsiteX3" fmla="*/ 10000 w 10000"/>
              <a:gd name="connsiteY3" fmla="*/ 4055 h 10373"/>
              <a:gd name="connsiteX0" fmla="*/ 0 w 10000"/>
              <a:gd name="connsiteY0" fmla="*/ 7598 h 9752"/>
              <a:gd name="connsiteX1" fmla="*/ 2803 w 10000"/>
              <a:gd name="connsiteY1" fmla="*/ 327 h 9752"/>
              <a:gd name="connsiteX2" fmla="*/ 7611 w 10000"/>
              <a:gd name="connsiteY2" fmla="*/ 9752 h 9752"/>
              <a:gd name="connsiteX3" fmla="*/ 10000 w 10000"/>
              <a:gd name="connsiteY3" fmla="*/ 4055 h 9752"/>
              <a:gd name="connsiteX0" fmla="*/ 0 w 7611"/>
              <a:gd name="connsiteY0" fmla="*/ 7791 h 10000"/>
              <a:gd name="connsiteX1" fmla="*/ 2803 w 7611"/>
              <a:gd name="connsiteY1" fmla="*/ 335 h 10000"/>
              <a:gd name="connsiteX2" fmla="*/ 7611 w 7611"/>
              <a:gd name="connsiteY2" fmla="*/ 10000 h 10000"/>
              <a:gd name="connsiteX0" fmla="*/ 0 w 3683"/>
              <a:gd name="connsiteY0" fmla="*/ 7791 h 7791"/>
              <a:gd name="connsiteX1" fmla="*/ 3683 w 3683"/>
              <a:gd name="connsiteY1" fmla="*/ 335 h 7791"/>
              <a:gd name="connsiteX0" fmla="*/ 0 w 10000"/>
              <a:gd name="connsiteY0" fmla="*/ 9570 h 9570"/>
              <a:gd name="connsiteX1" fmla="*/ 10000 w 10000"/>
              <a:gd name="connsiteY1" fmla="*/ 0 h 9570"/>
              <a:gd name="connsiteX0" fmla="*/ 0 w 10000"/>
              <a:gd name="connsiteY0" fmla="*/ 10189 h 10189"/>
              <a:gd name="connsiteX1" fmla="*/ 10000 w 10000"/>
              <a:gd name="connsiteY1" fmla="*/ 0 h 10189"/>
            </a:gdLst>
            <a:ahLst/>
            <a:cxnLst>
              <a:cxn ang="0">
                <a:pos x="connsiteX0" y="connsiteY0"/>
              </a:cxn>
              <a:cxn ang="0">
                <a:pos x="connsiteX1" y="connsiteY1"/>
              </a:cxn>
            </a:cxnLst>
            <a:rect l="l" t="t" r="r" b="b"/>
            <a:pathLst>
              <a:path w="10000" h="10189">
                <a:moveTo>
                  <a:pt x="0" y="10189"/>
                </a:moveTo>
                <a:cubicBezTo>
                  <a:pt x="1686" y="8035"/>
                  <a:pt x="5631" y="29"/>
                  <a:pt x="10000" y="0"/>
                </a:cubicBezTo>
              </a:path>
            </a:pathLst>
          </a:custGeom>
          <a:noFill/>
          <a:ln w="10795" cap="flat" cmpd="sng" algn="ctr">
            <a:solidFill>
              <a:srgbClr val="FFFF00"/>
            </a:solidFill>
            <a:prstDash val="solid"/>
            <a:round/>
            <a:headEnd type="none" w="med" len="med"/>
            <a:tailEnd type="none" w="med" len="med"/>
          </a:ln>
          <a:effectLst/>
        </p:spPr>
        <p:txBody>
          <a:bodyPr/>
          <a:lstStyle/>
          <a:p>
            <a:pPr algn="ctr" fontAlgn="base">
              <a:spcBef>
                <a:spcPct val="0"/>
              </a:spcBef>
              <a:spcAft>
                <a:spcPct val="0"/>
              </a:spcAft>
              <a:defRPr/>
            </a:pPr>
            <a:endParaRPr lang="en-US" sz="1800">
              <a:solidFill>
                <a:prstClr val="white"/>
              </a:solidFill>
              <a:latin typeface="Arial" charset="0"/>
              <a:cs typeface="Arial" charset="0"/>
            </a:endParaRPr>
          </a:p>
        </p:txBody>
      </p:sp>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bg1"/>
                </a:solidFill>
                <a:effectLst>
                  <a:outerShdw blurRad="38100" dist="25400" dir="5400000" algn="tl" rotWithShape="0">
                    <a:srgbClr val="000000">
                      <a:alpha val="43000"/>
                    </a:srgbClr>
                  </a:outerShdw>
                </a:effectLst>
                <a:latin typeface="+mj-lt"/>
                <a:ea typeface="+mj-ea"/>
                <a:cs typeface="+mj-cs"/>
              </a:defRPr>
            </a:lvl1pPr>
          </a:lstStyle>
          <a:p>
            <a:r>
              <a:rPr lang="en-US" dirty="0" smtClean="0"/>
              <a:t>Click to edit Master title style</a:t>
            </a:r>
            <a:endParaRPr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8" name="Footer Placeholder 18"/>
          <p:cNvSpPr>
            <a:spLocks noGrp="1"/>
          </p:cNvSpPr>
          <p:nvPr>
            <p:ph type="ftr" sz="quarter" idx="11"/>
          </p:nvPr>
        </p:nvSpPr>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94786884"/>
      </p:ext>
    </p:extLst>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464653">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Tree>
    <p:extLst>
      <p:ext uri="{BB962C8B-B14F-4D97-AF65-F5344CB8AC3E}">
        <p14:creationId xmlns:p14="http://schemas.microsoft.com/office/powerpoint/2010/main" val="306328267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lumMod val="65000"/>
                    <a:lumOff val="35000"/>
                  </a:prstClr>
                </a:solidFill>
              </a:rPr>
              <a:pPr/>
              <a:t>12/13/2015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4899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solidFill>
                  <a:prstClr val="black">
                    <a:lumMod val="65000"/>
                    <a:lumOff val="35000"/>
                  </a:prstClr>
                </a:solidFill>
              </a:rPr>
              <a:pPr/>
              <a:t>12/13/2015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solidFill>
            </a:endParaRPr>
          </a:p>
        </p:txBody>
      </p:sp>
      <p:sp>
        <p:nvSpPr>
          <p:cNvPr id="6" name="Slide Number Placeholder 5"/>
          <p:cNvSpPr>
            <a:spLocks noGrp="1"/>
          </p:cNvSpPr>
          <p:nvPr>
            <p:ph type="sldNum" sz="quarter" idx="12"/>
          </p:nvPr>
        </p:nvSpPr>
        <p:spPr/>
        <p:txBody>
          <a:bodyPr/>
          <a:lstStyle/>
          <a:p>
            <a:fld id="{47333891-D5E7-4C7B-BF1D-E855E53CB5A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312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lumMod val="65000"/>
                    <a:lumOff val="35000"/>
                  </a:prstClr>
                </a:solidFill>
              </a:rPr>
              <a:pPr/>
              <a:t>12/13/2015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7413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lumMod val="65000"/>
                    <a:lumOff val="35000"/>
                  </a:prstClr>
                </a:solidFill>
              </a:rPr>
              <a:pPr/>
              <a:t>12/13/2015</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7866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lumMod val="65000"/>
                    <a:lumOff val="35000"/>
                  </a:prstClr>
                </a:solidFill>
              </a:rPr>
              <a:pPr/>
              <a:t>12/13/2015</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320336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solidFill>
                  <a:prstClr val="black">
                    <a:lumMod val="65000"/>
                    <a:lumOff val="35000"/>
                  </a:prstClr>
                </a:solidFill>
              </a:rPr>
              <a:pPr/>
              <a:t>12/13/2015</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60134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Aft>
                <a:spcPct val="0"/>
              </a:spcAft>
              <a:defRPr/>
            </a:pPr>
            <a:endParaRPr lang="en-US" sz="80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1834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solidFill>
                  <a:prstClr val="black">
                    <a:lumMod val="65000"/>
                    <a:lumOff val="35000"/>
                  </a:prstClr>
                </a:solidFill>
              </a:rPr>
              <a:pPr/>
              <a:t>12/13/2015</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7333891-D5E7-4C7B-BF1D-E855E53CB5A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5801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lumMod val="65000"/>
                    <a:lumOff val="35000"/>
                  </a:prstClr>
                </a:solidFill>
              </a:rPr>
              <a:pPr/>
              <a:t>12/13/2015</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350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21"/>
          <p:cNvSpPr>
            <a:spLocks noGrp="1"/>
          </p:cNvSpPr>
          <p:nvPr>
            <p:ph type="ftr" sz="quarter" idx="11"/>
          </p:nvPr>
        </p:nvSpPr>
        <p:spPr>
          <a:xfrm>
            <a:off x="3763433" y="6356351"/>
            <a:ext cx="4470400" cy="365125"/>
          </a:xfrm>
        </p:spPr>
        <p:txBody>
          <a:bodyPr/>
          <a:lstStyle>
            <a:lvl1pPr>
              <a:defRPr/>
            </a:lvl1pPr>
          </a:lstStyle>
          <a:p>
            <a:pPr>
              <a:defRPr/>
            </a:pPr>
            <a:endParaRPr lang="en-US">
              <a:solidFill>
                <a:prstClr val="black"/>
              </a:solidFill>
            </a:endParaRPr>
          </a:p>
        </p:txBody>
      </p:sp>
    </p:spTree>
    <p:extLst>
      <p:ext uri="{BB962C8B-B14F-4D97-AF65-F5344CB8AC3E}">
        <p14:creationId xmlns:p14="http://schemas.microsoft.com/office/powerpoint/2010/main" val="251631140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solidFill>
                  <a:prstClr val="black">
                    <a:lumMod val="65000"/>
                    <a:lumOff val="35000"/>
                  </a:prstClr>
                </a:solidFill>
              </a:rPr>
              <a:pPr/>
              <a:t>12/13/2015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7333891-D5E7-4C7B-BF1D-E855E53CB5A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1176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lumMod val="65000"/>
                    <a:lumOff val="35000"/>
                  </a:prstClr>
                </a:solidFill>
              </a:rPr>
              <a:pPr/>
              <a:t>12/13/2015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01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ub Page with Text">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84718" y="3002643"/>
            <a:ext cx="11186583" cy="3447370"/>
          </a:xfrm>
          <a:prstGeom prst="rect">
            <a:avLst/>
          </a:prstGeom>
        </p:spPr>
        <p:txBody>
          <a:bodyPr vert="horz"/>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1"/>
          <p:cNvSpPr>
            <a:spLocks noGrp="1"/>
          </p:cNvSpPr>
          <p:nvPr>
            <p:ph type="title"/>
          </p:nvPr>
        </p:nvSpPr>
        <p:spPr>
          <a:xfrm>
            <a:off x="3060094" y="1143000"/>
            <a:ext cx="8522305" cy="1143000"/>
          </a:xfrm>
          <a:prstGeom prst="rect">
            <a:avLst/>
          </a:prstGeom>
        </p:spPr>
        <p:txBody>
          <a:bodyPr/>
          <a:lstStyle>
            <a:lvl1pPr>
              <a:defRPr sz="3600">
                <a:solidFill>
                  <a:schemeClr val="bg1"/>
                </a:solidFill>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51157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50622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p:txBody>
          <a:bodyPr/>
          <a:lstStyle>
            <a:lvl1pPr>
              <a:defRPr/>
            </a:lvl1pPr>
          </a:lstStyle>
          <a:p>
            <a:fld id="{67F1CBA8-6E56-4CE5-802D-ADDECC56A6E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57750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7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p:txBody>
          <a:bodyPr/>
          <a:lstStyle>
            <a:lvl1pPr>
              <a:defRPr/>
            </a:lvl1pPr>
          </a:lstStyle>
          <a:p>
            <a:fld id="{D4A4A8F8-E6CC-4016-8AA2-58ED8C1AEF0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91093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914447"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6359"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7937427B-9976-46AD-9BB3-D3617DE3DC4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6501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68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6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1"/>
          </p:nvPr>
        </p:nvSpPr>
        <p:spPr/>
        <p:txBody>
          <a:bodyPr/>
          <a:lstStyle>
            <a:lvl1pPr>
              <a:defRPr/>
            </a:lvl1pPr>
          </a:lstStyle>
          <a:p>
            <a:fld id="{72B6DC43-F954-4A77-9781-3817FF1211C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32437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1"/>
          </p:nvPr>
        </p:nvSpPr>
        <p:spPr/>
        <p:txBody>
          <a:bodyPr/>
          <a:lstStyle>
            <a:lvl1pPr>
              <a:defRPr/>
            </a:lvl1pPr>
          </a:lstStyle>
          <a:p>
            <a:fld id="{21E5BE6A-F588-48A8-960B-C9F4921FD19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38816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6"/>
          <p:cNvSpPr>
            <a:spLocks noGrp="1" noChangeArrowheads="1"/>
          </p:cNvSpPr>
          <p:nvPr>
            <p:ph type="sldNum" sz="quarter" idx="11"/>
          </p:nvPr>
        </p:nvSpPr>
        <p:spPr/>
        <p:txBody>
          <a:bodyPr/>
          <a:lstStyle>
            <a:lvl1pPr>
              <a:defRPr/>
            </a:lvl1pPr>
          </a:lstStyle>
          <a:p>
            <a:fld id="{5D23B570-2BF9-46F0-8515-842DA16FDF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62185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464653">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Tree>
    <p:extLst>
      <p:ext uri="{BB962C8B-B14F-4D97-AF65-F5344CB8AC3E}">
        <p14:creationId xmlns:p14="http://schemas.microsoft.com/office/powerpoint/2010/main" val="366404797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31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675" y="273100"/>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3"/>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C7117B73-72EA-4E23-A084-90F83F982B6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41589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27F8A735-23D5-4338-AF3B-70A535AA2E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35911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p:txBody>
          <a:bodyPr/>
          <a:lstStyle>
            <a:lvl1pPr>
              <a:defRPr/>
            </a:lvl1pPr>
          </a:lstStyle>
          <a:p>
            <a:fld id="{45A499DB-38CA-4F2D-B31D-CA8154BBE36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74219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0805" y="152400"/>
            <a:ext cx="2889956"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0934" y="152400"/>
            <a:ext cx="8489244"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p:txBody>
          <a:bodyPr/>
          <a:lstStyle>
            <a:lvl1pPr>
              <a:defRPr/>
            </a:lvl1pPr>
          </a:lstStyle>
          <a:p>
            <a:fld id="{D15F74BB-430F-4527-AB57-54357B3D2BC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37898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70938" y="152400"/>
            <a:ext cx="1155982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47" y="1981200"/>
            <a:ext cx="5091289"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6186359" y="1981200"/>
            <a:ext cx="5091289" cy="4114800"/>
          </a:xfrm>
        </p:spPr>
        <p:txBody>
          <a:bodyPr/>
          <a:lstStyle/>
          <a:p>
            <a:pPr lvl="0"/>
            <a:endParaRPr lang="en-US" noProof="0" smtClean="0"/>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3C863CD9-C985-4BBE-90D1-D0625AD7ACE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17447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193370" y="1859758"/>
            <a:ext cx="5389033" cy="654844"/>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609600" y="2514601"/>
            <a:ext cx="5386917"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70" y="2514601"/>
            <a:ext cx="5389033"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solidFill>
                <a:srgbClr val="464653">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Tree>
    <p:extLst>
      <p:ext uri="{BB962C8B-B14F-4D97-AF65-F5344CB8AC3E}">
        <p14:creationId xmlns:p14="http://schemas.microsoft.com/office/powerpoint/2010/main" val="9148022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ctr" rtl="0">
              <a:spcBef>
                <a:spcPct val="0"/>
              </a:spcBef>
              <a:buNone/>
              <a:defRPr sz="5000" b="0">
                <a:ln>
                  <a:noFill/>
                </a:ln>
                <a:solidFill>
                  <a:schemeClr val="tx1"/>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solidFill>
                <a:srgbClr val="464653">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Tree>
    <p:extLst>
      <p:ext uri="{BB962C8B-B14F-4D97-AF65-F5344CB8AC3E}">
        <p14:creationId xmlns:p14="http://schemas.microsoft.com/office/powerpoint/2010/main" val="344475187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srgbClr val="464653">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Tree>
    <p:extLst>
      <p:ext uri="{BB962C8B-B14F-4D97-AF65-F5344CB8AC3E}">
        <p14:creationId xmlns:p14="http://schemas.microsoft.com/office/powerpoint/2010/main" val="371678364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3"/>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464653">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Tree>
    <p:extLst>
      <p:ext uri="{BB962C8B-B14F-4D97-AF65-F5344CB8AC3E}">
        <p14:creationId xmlns:p14="http://schemas.microsoft.com/office/powerpoint/2010/main" val="162554913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ight Triangle 5"/>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cs typeface="Arial" charset="0"/>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cs typeface="Arial" charset="0"/>
            </a:endParaRPr>
          </a:p>
        </p:txBody>
      </p:sp>
      <p:sp>
        <p:nvSpPr>
          <p:cNvPr id="2" name="Title 1"/>
          <p:cNvSpPr>
            <a:spLocks noGrp="1"/>
          </p:cNvSpPr>
          <p:nvPr>
            <p:ph type="title"/>
          </p:nvPr>
        </p:nvSpPr>
        <p:spPr>
          <a:xfrm>
            <a:off x="812800" y="1176998"/>
            <a:ext cx="2950464"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4647724" y="1199516"/>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solidFill>
                <a:srgbClr val="464653">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solidFill>
            </a:endParaRPr>
          </a:p>
        </p:txBody>
      </p:sp>
    </p:spTree>
    <p:extLst>
      <p:ext uri="{BB962C8B-B14F-4D97-AF65-F5344CB8AC3E}">
        <p14:creationId xmlns:p14="http://schemas.microsoft.com/office/powerpoint/2010/main" val="169603239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464653">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Tree>
    <p:extLst>
      <p:ext uri="{BB962C8B-B14F-4D97-AF65-F5344CB8AC3E}">
        <p14:creationId xmlns:p14="http://schemas.microsoft.com/office/powerpoint/2010/main" val="331003625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8255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41000">
                <a:schemeClr val="tx2">
                  <a:lumMod val="60000"/>
                  <a:lumOff val="40000"/>
                </a:schemeClr>
              </a:gs>
              <a:gs pos="100000">
                <a:schemeClr val="tx2">
                  <a:lumMod val="20000"/>
                  <a:lumOff val="80000"/>
                </a:schemeClr>
              </a:gs>
            </a:gsLst>
            <a:lin ang="6000000" scaled="0"/>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cs typeface="Arial" charset="0"/>
            </a:endParaRPr>
          </a:p>
        </p:txBody>
      </p:sp>
      <p:sp>
        <p:nvSpPr>
          <p:cNvPr id="8" name="Freeform 7"/>
          <p:cNvSpPr>
            <a:spLocks/>
          </p:cNvSpPr>
          <p:nvPr/>
        </p:nvSpPr>
        <p:spPr bwMode="auto">
          <a:xfrm>
            <a:off x="5097293" y="-9728"/>
            <a:ext cx="7094707" cy="471822"/>
          </a:xfrm>
          <a:custGeom>
            <a:avLst>
              <a:gd name="A1" fmla="val 0"/>
              <a:gd name="A2" fmla="val 0"/>
              <a:gd name="A3" fmla="val 0"/>
              <a:gd name="A4" fmla="val 0"/>
              <a:gd name="A5" fmla="val 0"/>
              <a:gd name="A6" fmla="val 0"/>
              <a:gd name="A7" fmla="val 0"/>
              <a:gd name="A8" fmla="val 0"/>
            </a:avLst>
            <a:gdLst>
              <a:gd name="connsiteX0" fmla="*/ 0 w 10000"/>
              <a:gd name="connsiteY0" fmla="*/ 0 h 9896"/>
              <a:gd name="connsiteX1" fmla="*/ 5560 w 10000"/>
              <a:gd name="connsiteY1" fmla="*/ 9479 h 9896"/>
              <a:gd name="connsiteX2" fmla="*/ 10000 w 10000"/>
              <a:gd name="connsiteY2" fmla="*/ 2501 h 9896"/>
              <a:gd name="connsiteX3" fmla="*/ 10000 w 10000"/>
              <a:gd name="connsiteY3" fmla="*/ 101 h 9896"/>
              <a:gd name="connsiteX4" fmla="*/ 0 w 10000"/>
              <a:gd name="connsiteY4" fmla="*/ 0 h 9896"/>
              <a:gd name="connsiteX0" fmla="*/ 0 w 10000"/>
              <a:gd name="connsiteY0" fmla="*/ 0 h 10211"/>
              <a:gd name="connsiteX1" fmla="*/ 5725 w 10000"/>
              <a:gd name="connsiteY1" fmla="*/ 9790 h 10211"/>
              <a:gd name="connsiteX2" fmla="*/ 10000 w 10000"/>
              <a:gd name="connsiteY2" fmla="*/ 2527 h 10211"/>
              <a:gd name="connsiteX3" fmla="*/ 10000 w 10000"/>
              <a:gd name="connsiteY3" fmla="*/ 102 h 10211"/>
              <a:gd name="connsiteX4" fmla="*/ 0 w 10000"/>
              <a:gd name="connsiteY4" fmla="*/ 0 h 10211"/>
              <a:gd name="connsiteX0" fmla="*/ 0 w 10000"/>
              <a:gd name="connsiteY0" fmla="*/ 0 h 10211"/>
              <a:gd name="connsiteX1" fmla="*/ 5725 w 10000"/>
              <a:gd name="connsiteY1" fmla="*/ 9790 h 10211"/>
              <a:gd name="connsiteX2" fmla="*/ 10000 w 10000"/>
              <a:gd name="connsiteY2" fmla="*/ 2527 h 10211"/>
              <a:gd name="connsiteX3" fmla="*/ 10000 w 10000"/>
              <a:gd name="connsiteY3" fmla="*/ 102 h 10211"/>
              <a:gd name="connsiteX4" fmla="*/ 0 w 10000"/>
              <a:gd name="connsiteY4" fmla="*/ 0 h 1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211">
                <a:moveTo>
                  <a:pt x="0" y="0"/>
                </a:moveTo>
                <a:cubicBezTo>
                  <a:pt x="580" y="1732"/>
                  <a:pt x="4058" y="10000"/>
                  <a:pt x="5725" y="9790"/>
                </a:cubicBezTo>
                <a:cubicBezTo>
                  <a:pt x="7392" y="10211"/>
                  <a:pt x="9260" y="4107"/>
                  <a:pt x="10000" y="2527"/>
                </a:cubicBezTo>
                <a:lnTo>
                  <a:pt x="10000" y="102"/>
                </a:lnTo>
                <a:lnTo>
                  <a:pt x="0" y="0"/>
                </a:lnTo>
                <a:close/>
              </a:path>
            </a:pathLst>
          </a:custGeom>
          <a:gradFill flip="none" rotWithShape="1">
            <a:gsLst>
              <a:gs pos="26000">
                <a:srgbClr val="A5CF99"/>
              </a:gs>
              <a:gs pos="57000">
                <a:srgbClr val="85BF75">
                  <a:alpha val="78000"/>
                </a:srgbClr>
              </a:gs>
            </a:gsLst>
            <a:lin ang="17400000" scaled="0"/>
            <a:tileRect/>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cs typeface="Arial" charset="0"/>
            </a:endParaRPr>
          </a:p>
        </p:txBody>
      </p:sp>
      <p:sp>
        <p:nvSpPr>
          <p:cNvPr id="5126" name="Title Placeholder 8"/>
          <p:cNvSpPr>
            <a:spLocks noGrp="1"/>
          </p:cNvSpPr>
          <p:nvPr>
            <p:ph type="title"/>
          </p:nvPr>
        </p:nvSpPr>
        <p:spPr bwMode="auto">
          <a:xfrm>
            <a:off x="609600" y="704850"/>
            <a:ext cx="10972800" cy="1143000"/>
          </a:xfrm>
          <a:prstGeom prst="rect">
            <a:avLst/>
          </a:prstGeom>
          <a:noFill/>
          <a:ln w="9525">
            <a:noFill/>
            <a:miter lim="800000"/>
            <a:headEnd/>
            <a:tailEnd/>
          </a:ln>
        </p:spPr>
        <p:txBody>
          <a:bodyPr vert="horz" wrap="square" lIns="0" tIns="45720" rIns="0" bIns="0" numCol="1" anchor="ctr" anchorCtr="0" compatLnSpc="1">
            <a:prstTxWarp prst="textNoShape">
              <a:avLst/>
            </a:prstTxWarp>
          </a:bodyPr>
          <a:lstStyle/>
          <a:p>
            <a:pPr lvl="0"/>
            <a:r>
              <a:rPr lang="en-US" smtClean="0"/>
              <a:t>Click to edit Master title style</a:t>
            </a:r>
          </a:p>
        </p:txBody>
      </p:sp>
      <p:sp>
        <p:nvSpPr>
          <p:cNvPr id="5127" name="Text Placeholder 29"/>
          <p:cNvSpPr>
            <a:spLocks noGrp="1"/>
          </p:cNvSpPr>
          <p:nvPr>
            <p:ph type="body" idx="1"/>
          </p:nvPr>
        </p:nvSpPr>
        <p:spPr bwMode="auto">
          <a:xfrm>
            <a:off x="609600" y="1935164"/>
            <a:ext cx="109728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dirty="0">
              <a:solidFill>
                <a:srgbClr val="464653">
                  <a:shade val="90000"/>
                </a:srgbClr>
              </a:solidFill>
              <a:latin typeface="Arial" charset="0"/>
              <a:cs typeface="Arial" charset="0"/>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ctr" eaLnBrk="1" latinLnBrk="0" hangingPunct="1">
              <a:defRPr kumimoji="0" sz="1200">
                <a:solidFill>
                  <a:schemeClr val="tx1"/>
                </a:solidFill>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73E3D2B6-6CF2-488E-9EA7-67B974504504}" type="slidenum">
              <a:rPr lang="en-US">
                <a:solidFill>
                  <a:srgbClr val="464653">
                    <a:shade val="90000"/>
                  </a:srgbClr>
                </a:solidFill>
                <a:latin typeface="Arial" charset="0"/>
                <a:cs typeface="Arial" charset="0"/>
              </a:rPr>
              <a:pPr fontAlgn="base">
                <a:spcBef>
                  <a:spcPct val="0"/>
                </a:spcBef>
                <a:spcAft>
                  <a:spcPct val="0"/>
                </a:spcAft>
                <a:defRPr/>
              </a:pPr>
              <a:t>‹#›</a:t>
            </a:fld>
            <a:endParaRPr lang="en-US">
              <a:solidFill>
                <a:srgbClr val="464653">
                  <a:shade val="90000"/>
                </a:srgbClr>
              </a:solidFill>
              <a:latin typeface="Arial" charset="0"/>
              <a:cs typeface="Arial" charset="0"/>
            </a:endParaRPr>
          </a:p>
        </p:txBody>
      </p:sp>
      <p:sp>
        <p:nvSpPr>
          <p:cNvPr id="12" name="Freeform 11"/>
          <p:cNvSpPr>
            <a:spLocks/>
          </p:cNvSpPr>
          <p:nvPr/>
        </p:nvSpPr>
        <p:spPr bwMode="auto">
          <a:xfrm>
            <a:off x="0" y="-17463"/>
            <a:ext cx="12192000" cy="554038"/>
          </a:xfrm>
          <a:custGeom>
            <a:avLst>
              <a:gd name="A1" fmla="val 0"/>
              <a:gd name="A2" fmla="val 0"/>
              <a:gd name="A3" fmla="val 0"/>
              <a:gd name="A4" fmla="val 0"/>
              <a:gd name="A5" fmla="val 0"/>
              <a:gd name="A6" fmla="val 0"/>
              <a:gd name="A7" fmla="val 0"/>
              <a:gd name="A8" fmla="val 0"/>
            </a:avLst>
            <a:gdLst>
              <a:gd name="connsiteX0" fmla="*/ 0 w 10000"/>
              <a:gd name="connsiteY0" fmla="*/ 9222 h 9621"/>
              <a:gd name="connsiteX1" fmla="*/ 2828 w 10000"/>
              <a:gd name="connsiteY1" fmla="*/ 66 h 9621"/>
              <a:gd name="connsiteX2" fmla="*/ 7121 w 10000"/>
              <a:gd name="connsiteY2" fmla="*/ 9621 h 9621"/>
              <a:gd name="connsiteX3" fmla="*/ 10000 w 10000"/>
              <a:gd name="connsiteY3" fmla="*/ 66 h 9621"/>
              <a:gd name="connsiteX0" fmla="*/ 437 w 10437"/>
              <a:gd name="connsiteY0" fmla="*/ 9943 h 10358"/>
              <a:gd name="connsiteX1" fmla="*/ 471 w 10437"/>
              <a:gd name="connsiteY1" fmla="*/ 7797 h 10358"/>
              <a:gd name="connsiteX2" fmla="*/ 3265 w 10437"/>
              <a:gd name="connsiteY2" fmla="*/ 427 h 10358"/>
              <a:gd name="connsiteX3" fmla="*/ 7558 w 10437"/>
              <a:gd name="connsiteY3" fmla="*/ 10358 h 10358"/>
              <a:gd name="connsiteX4" fmla="*/ 10437 w 10437"/>
              <a:gd name="connsiteY4" fmla="*/ 427 h 10358"/>
              <a:gd name="connsiteX0" fmla="*/ 437 w 10437"/>
              <a:gd name="connsiteY0" fmla="*/ 9848 h 9848"/>
              <a:gd name="connsiteX1" fmla="*/ 471 w 10437"/>
              <a:gd name="connsiteY1" fmla="*/ 7702 h 9848"/>
              <a:gd name="connsiteX2" fmla="*/ 3265 w 10437"/>
              <a:gd name="connsiteY2" fmla="*/ 332 h 9848"/>
              <a:gd name="connsiteX3" fmla="*/ 7547 w 10437"/>
              <a:gd name="connsiteY3" fmla="*/ 9696 h 9848"/>
              <a:gd name="connsiteX4" fmla="*/ 10437 w 10437"/>
              <a:gd name="connsiteY4" fmla="*/ 332 h 9848"/>
              <a:gd name="connsiteX0" fmla="*/ 419 w 10000"/>
              <a:gd name="connsiteY0" fmla="*/ 10000 h 10486"/>
              <a:gd name="connsiteX1" fmla="*/ 451 w 10000"/>
              <a:gd name="connsiteY1" fmla="*/ 7821 h 10486"/>
              <a:gd name="connsiteX2" fmla="*/ 3128 w 10000"/>
              <a:gd name="connsiteY2" fmla="*/ 337 h 10486"/>
              <a:gd name="connsiteX3" fmla="*/ 7231 w 10000"/>
              <a:gd name="connsiteY3" fmla="*/ 9846 h 10486"/>
              <a:gd name="connsiteX4" fmla="*/ 10000 w 10000"/>
              <a:gd name="connsiteY4" fmla="*/ 4175 h 10486"/>
              <a:gd name="connsiteX0" fmla="*/ 0 w 9549"/>
              <a:gd name="connsiteY0" fmla="*/ 7821 h 10486"/>
              <a:gd name="connsiteX1" fmla="*/ 2677 w 9549"/>
              <a:gd name="connsiteY1" fmla="*/ 337 h 10486"/>
              <a:gd name="connsiteX2" fmla="*/ 6780 w 9549"/>
              <a:gd name="connsiteY2" fmla="*/ 9846 h 10486"/>
              <a:gd name="connsiteX3" fmla="*/ 9549 w 9549"/>
              <a:gd name="connsiteY3" fmla="*/ 4175 h 10486"/>
              <a:gd name="connsiteX0" fmla="*/ 0 w 10000"/>
              <a:gd name="connsiteY0" fmla="*/ 7459 h 10549"/>
              <a:gd name="connsiteX1" fmla="*/ 2803 w 10000"/>
              <a:gd name="connsiteY1" fmla="*/ 321 h 10549"/>
              <a:gd name="connsiteX2" fmla="*/ 7398 w 10000"/>
              <a:gd name="connsiteY2" fmla="*/ 9939 h 10549"/>
              <a:gd name="connsiteX3" fmla="*/ 10000 w 10000"/>
              <a:gd name="connsiteY3" fmla="*/ 3981 h 10549"/>
              <a:gd name="connsiteX0" fmla="*/ 0 w 10000"/>
              <a:gd name="connsiteY0" fmla="*/ 7459 h 9817"/>
              <a:gd name="connsiteX1" fmla="*/ 2803 w 10000"/>
              <a:gd name="connsiteY1" fmla="*/ 321 h 9817"/>
              <a:gd name="connsiteX2" fmla="*/ 7409 w 10000"/>
              <a:gd name="connsiteY2" fmla="*/ 9207 h 9817"/>
              <a:gd name="connsiteX3" fmla="*/ 10000 w 10000"/>
              <a:gd name="connsiteY3" fmla="*/ 3981 h 9817"/>
              <a:gd name="connsiteX0" fmla="*/ 0 w 10000"/>
              <a:gd name="connsiteY0" fmla="*/ 7598 h 10559"/>
              <a:gd name="connsiteX1" fmla="*/ 2803 w 10000"/>
              <a:gd name="connsiteY1" fmla="*/ 327 h 10559"/>
              <a:gd name="connsiteX2" fmla="*/ 7409 w 10000"/>
              <a:gd name="connsiteY2" fmla="*/ 9938 h 10559"/>
              <a:gd name="connsiteX3" fmla="*/ 10000 w 10000"/>
              <a:gd name="connsiteY3" fmla="*/ 4055 h 10559"/>
              <a:gd name="connsiteX0" fmla="*/ 0 w 10000"/>
              <a:gd name="connsiteY0" fmla="*/ 7598 h 10373"/>
              <a:gd name="connsiteX1" fmla="*/ 2803 w 10000"/>
              <a:gd name="connsiteY1" fmla="*/ 327 h 10373"/>
              <a:gd name="connsiteX2" fmla="*/ 7611 w 10000"/>
              <a:gd name="connsiteY2" fmla="*/ 9752 h 10373"/>
              <a:gd name="connsiteX3" fmla="*/ 10000 w 10000"/>
              <a:gd name="connsiteY3" fmla="*/ 4055 h 10373"/>
              <a:gd name="connsiteX0" fmla="*/ 0 w 10000"/>
              <a:gd name="connsiteY0" fmla="*/ 7598 h 9752"/>
              <a:gd name="connsiteX1" fmla="*/ 2803 w 10000"/>
              <a:gd name="connsiteY1" fmla="*/ 327 h 9752"/>
              <a:gd name="connsiteX2" fmla="*/ 7611 w 10000"/>
              <a:gd name="connsiteY2" fmla="*/ 9752 h 9752"/>
              <a:gd name="connsiteX3" fmla="*/ 10000 w 10000"/>
              <a:gd name="connsiteY3" fmla="*/ 4055 h 9752"/>
              <a:gd name="connsiteX0" fmla="*/ 0 w 10000"/>
              <a:gd name="connsiteY0" fmla="*/ 7791 h 10317"/>
              <a:gd name="connsiteX1" fmla="*/ 2803 w 10000"/>
              <a:gd name="connsiteY1" fmla="*/ 335 h 10317"/>
              <a:gd name="connsiteX2" fmla="*/ 7611 w 10000"/>
              <a:gd name="connsiteY2" fmla="*/ 10000 h 10317"/>
              <a:gd name="connsiteX3" fmla="*/ 10000 w 10000"/>
              <a:gd name="connsiteY3" fmla="*/ 4158 h 10317"/>
              <a:gd name="connsiteX0" fmla="*/ 0 w 10000"/>
              <a:gd name="connsiteY0" fmla="*/ 7791 h 10890"/>
              <a:gd name="connsiteX1" fmla="*/ 2803 w 10000"/>
              <a:gd name="connsiteY1" fmla="*/ 335 h 10890"/>
              <a:gd name="connsiteX2" fmla="*/ 7611 w 10000"/>
              <a:gd name="connsiteY2" fmla="*/ 10000 h 10890"/>
              <a:gd name="connsiteX3" fmla="*/ 10000 w 10000"/>
              <a:gd name="connsiteY3" fmla="*/ 4158 h 10890"/>
              <a:gd name="connsiteX0" fmla="*/ 0 w 10000"/>
              <a:gd name="connsiteY0" fmla="*/ 7791 h 10890"/>
              <a:gd name="connsiteX1" fmla="*/ 2803 w 10000"/>
              <a:gd name="connsiteY1" fmla="*/ 335 h 10890"/>
              <a:gd name="connsiteX2" fmla="*/ 7611 w 10000"/>
              <a:gd name="connsiteY2" fmla="*/ 10000 h 10890"/>
              <a:gd name="connsiteX3" fmla="*/ 10000 w 10000"/>
              <a:gd name="connsiteY3" fmla="*/ 3393 h 10890"/>
              <a:gd name="connsiteX0" fmla="*/ 0 w 10000"/>
              <a:gd name="connsiteY0" fmla="*/ 7791 h 10890"/>
              <a:gd name="connsiteX1" fmla="*/ 2803 w 10000"/>
              <a:gd name="connsiteY1" fmla="*/ 335 h 10890"/>
              <a:gd name="connsiteX2" fmla="*/ 7611 w 10000"/>
              <a:gd name="connsiteY2" fmla="*/ 10000 h 10890"/>
              <a:gd name="connsiteX3" fmla="*/ 10000 w 10000"/>
              <a:gd name="connsiteY3" fmla="*/ 3393 h 10890"/>
              <a:gd name="connsiteX0" fmla="*/ 0 w 10000"/>
              <a:gd name="connsiteY0" fmla="*/ 7791 h 10890"/>
              <a:gd name="connsiteX1" fmla="*/ 2803 w 10000"/>
              <a:gd name="connsiteY1" fmla="*/ 335 h 10890"/>
              <a:gd name="connsiteX2" fmla="*/ 7611 w 10000"/>
              <a:gd name="connsiteY2" fmla="*/ 10000 h 10890"/>
              <a:gd name="connsiteX3" fmla="*/ 10000 w 10000"/>
              <a:gd name="connsiteY3" fmla="*/ 3966 h 10890"/>
              <a:gd name="connsiteX0" fmla="*/ 0 w 10000"/>
              <a:gd name="connsiteY0" fmla="*/ 7791 h 10890"/>
              <a:gd name="connsiteX1" fmla="*/ 2803 w 10000"/>
              <a:gd name="connsiteY1" fmla="*/ 335 h 10890"/>
              <a:gd name="connsiteX2" fmla="*/ 7611 w 10000"/>
              <a:gd name="connsiteY2" fmla="*/ 10000 h 10890"/>
              <a:gd name="connsiteX3" fmla="*/ 10000 w 10000"/>
              <a:gd name="connsiteY3" fmla="*/ 3966 h 10890"/>
            </a:gdLst>
            <a:ahLst/>
            <a:cxnLst>
              <a:cxn ang="0">
                <a:pos x="connsiteX0" y="connsiteY0"/>
              </a:cxn>
              <a:cxn ang="0">
                <a:pos x="connsiteX1" y="connsiteY1"/>
              </a:cxn>
              <a:cxn ang="0">
                <a:pos x="connsiteX2" y="connsiteY2"/>
              </a:cxn>
              <a:cxn ang="0">
                <a:pos x="connsiteX3" y="connsiteY3"/>
              </a:cxn>
            </a:cxnLst>
            <a:rect l="l" t="t" r="r" b="b"/>
            <a:pathLst>
              <a:path w="10000" h="10890">
                <a:moveTo>
                  <a:pt x="0" y="7791"/>
                </a:moveTo>
                <a:cubicBezTo>
                  <a:pt x="473" y="6185"/>
                  <a:pt x="1621" y="0"/>
                  <a:pt x="2803" y="335"/>
                </a:cubicBezTo>
                <a:cubicBezTo>
                  <a:pt x="3987" y="672"/>
                  <a:pt x="6423" y="10890"/>
                  <a:pt x="7611" y="10000"/>
                </a:cubicBezTo>
                <a:cubicBezTo>
                  <a:pt x="8810" y="9681"/>
                  <a:pt x="9420" y="6060"/>
                  <a:pt x="10000" y="3966"/>
                </a:cubicBezTo>
              </a:path>
            </a:pathLst>
          </a:custGeom>
          <a:noFill/>
          <a:ln w="10795" cap="flat" cmpd="sng" algn="ctr">
            <a:solidFill>
              <a:srgbClr val="FFFF00"/>
            </a:solidFill>
            <a:prstDash val="solid"/>
            <a:round/>
            <a:headEnd type="none" w="med" len="med"/>
            <a:tailEnd type="none" w="med" len="med"/>
          </a:ln>
          <a:effectLst/>
        </p:spPr>
        <p:txBody>
          <a:bodyPr/>
          <a:lstStyle/>
          <a:p>
            <a:pPr algn="ctr" fontAlgn="base">
              <a:spcBef>
                <a:spcPct val="0"/>
              </a:spcBef>
              <a:spcAft>
                <a:spcPct val="0"/>
              </a:spcAft>
              <a:defRPr/>
            </a:pPr>
            <a:endParaRPr lang="en-US" sz="1800">
              <a:solidFill>
                <a:prstClr val="black"/>
              </a:solidFill>
              <a:latin typeface="Arial" charset="0"/>
              <a:cs typeface="Arial" charset="0"/>
            </a:endParaRPr>
          </a:p>
        </p:txBody>
      </p:sp>
      <p:pic>
        <p:nvPicPr>
          <p:cNvPr id="5132" name="Picture 6" descr="New NCAT Logo.GIF"/>
          <p:cNvPicPr>
            <a:picLocks noChangeAspect="1"/>
          </p:cNvPicPr>
          <p:nvPr/>
        </p:nvPicPr>
        <p:blipFill>
          <a:blip r:embed="rId12" cstate="print"/>
          <a:srcRect/>
          <a:stretch>
            <a:fillRect/>
          </a:stretch>
        </p:blipFill>
        <p:spPr bwMode="auto">
          <a:xfrm>
            <a:off x="10363199" y="6019800"/>
            <a:ext cx="1761067" cy="787400"/>
          </a:xfrm>
          <a:prstGeom prst="rect">
            <a:avLst/>
          </a:prstGeom>
          <a:noFill/>
          <a:ln w="9525">
            <a:noFill/>
            <a:miter lim="800000"/>
            <a:headEnd/>
            <a:tailEnd/>
          </a:ln>
        </p:spPr>
      </p:pic>
      <p:sp>
        <p:nvSpPr>
          <p:cNvPr id="14" name="Rectangle 6"/>
          <p:cNvSpPr txBox="1">
            <a:spLocks noChangeArrowheads="1"/>
          </p:cNvSpPr>
          <p:nvPr/>
        </p:nvSpPr>
        <p:spPr>
          <a:xfrm>
            <a:off x="5516033" y="6353176"/>
            <a:ext cx="1016000" cy="365125"/>
          </a:xfrm>
          <a:prstGeom prst="rect">
            <a:avLst/>
          </a:prstGeom>
        </p:spPr>
        <p:txBody>
          <a:bodyPr/>
          <a:lstStyle>
            <a:lvl1pPr>
              <a:defRPr/>
            </a:lvl1pPr>
          </a:lstStyle>
          <a:p>
            <a:pPr algn="ctr" fontAlgn="base">
              <a:spcBef>
                <a:spcPct val="0"/>
              </a:spcBef>
              <a:spcAft>
                <a:spcPct val="0"/>
              </a:spcAft>
              <a:defRPr/>
            </a:pPr>
            <a:fld id="{7EAC5086-2A2E-4EF4-B7C4-A85A3A583293}" type="slidenum">
              <a:rPr lang="en-US" sz="1200" smtClean="0">
                <a:solidFill>
                  <a:prstClr val="black"/>
                </a:solidFill>
                <a:latin typeface="Arial" charset="0"/>
                <a:cs typeface="Arial" charset="0"/>
              </a:rPr>
              <a:pPr algn="ctr" fontAlgn="base">
                <a:spcBef>
                  <a:spcPct val="0"/>
                </a:spcBef>
                <a:spcAft>
                  <a:spcPct val="0"/>
                </a:spcAft>
                <a:defRPr/>
              </a:pPr>
              <a:t>‹#›</a:t>
            </a:fld>
            <a:endParaRPr lang="en-US" sz="1200" dirty="0">
              <a:solidFill>
                <a:prstClr val="black"/>
              </a:solidFill>
              <a:latin typeface="Arial" charset="0"/>
              <a:cs typeface="Arial" charset="0"/>
            </a:endParaRPr>
          </a:p>
        </p:txBody>
      </p:sp>
      <p:sp>
        <p:nvSpPr>
          <p:cNvPr id="16" name="Freeform 15"/>
          <p:cNvSpPr>
            <a:spLocks/>
          </p:cNvSpPr>
          <p:nvPr/>
        </p:nvSpPr>
        <p:spPr bwMode="auto">
          <a:xfrm>
            <a:off x="12701" y="0"/>
            <a:ext cx="3418417" cy="414338"/>
          </a:xfrm>
          <a:custGeom>
            <a:avLst>
              <a:gd name="A1" fmla="val 0"/>
              <a:gd name="A2" fmla="val 0"/>
              <a:gd name="A3" fmla="val 0"/>
              <a:gd name="A4" fmla="val 0"/>
              <a:gd name="A5" fmla="val 0"/>
              <a:gd name="A6" fmla="val 0"/>
              <a:gd name="A7" fmla="val 0"/>
              <a:gd name="A8" fmla="val 0"/>
            </a:avLst>
            <a:gdLst>
              <a:gd name="connsiteX0" fmla="*/ 0 w 10000"/>
              <a:gd name="connsiteY0" fmla="*/ 9222 h 9621"/>
              <a:gd name="connsiteX1" fmla="*/ 2828 w 10000"/>
              <a:gd name="connsiteY1" fmla="*/ 66 h 9621"/>
              <a:gd name="connsiteX2" fmla="*/ 7121 w 10000"/>
              <a:gd name="connsiteY2" fmla="*/ 9621 h 9621"/>
              <a:gd name="connsiteX3" fmla="*/ 10000 w 10000"/>
              <a:gd name="connsiteY3" fmla="*/ 66 h 9621"/>
              <a:gd name="connsiteX0" fmla="*/ 437 w 10437"/>
              <a:gd name="connsiteY0" fmla="*/ 9943 h 10358"/>
              <a:gd name="connsiteX1" fmla="*/ 471 w 10437"/>
              <a:gd name="connsiteY1" fmla="*/ 7797 h 10358"/>
              <a:gd name="connsiteX2" fmla="*/ 3265 w 10437"/>
              <a:gd name="connsiteY2" fmla="*/ 427 h 10358"/>
              <a:gd name="connsiteX3" fmla="*/ 7558 w 10437"/>
              <a:gd name="connsiteY3" fmla="*/ 10358 h 10358"/>
              <a:gd name="connsiteX4" fmla="*/ 10437 w 10437"/>
              <a:gd name="connsiteY4" fmla="*/ 427 h 10358"/>
              <a:gd name="connsiteX0" fmla="*/ 437 w 10437"/>
              <a:gd name="connsiteY0" fmla="*/ 9848 h 9848"/>
              <a:gd name="connsiteX1" fmla="*/ 471 w 10437"/>
              <a:gd name="connsiteY1" fmla="*/ 7702 h 9848"/>
              <a:gd name="connsiteX2" fmla="*/ 3265 w 10437"/>
              <a:gd name="connsiteY2" fmla="*/ 332 h 9848"/>
              <a:gd name="connsiteX3" fmla="*/ 7547 w 10437"/>
              <a:gd name="connsiteY3" fmla="*/ 9696 h 9848"/>
              <a:gd name="connsiteX4" fmla="*/ 10437 w 10437"/>
              <a:gd name="connsiteY4" fmla="*/ 332 h 9848"/>
              <a:gd name="connsiteX0" fmla="*/ 419 w 10000"/>
              <a:gd name="connsiteY0" fmla="*/ 10000 h 10486"/>
              <a:gd name="connsiteX1" fmla="*/ 451 w 10000"/>
              <a:gd name="connsiteY1" fmla="*/ 7821 h 10486"/>
              <a:gd name="connsiteX2" fmla="*/ 3128 w 10000"/>
              <a:gd name="connsiteY2" fmla="*/ 337 h 10486"/>
              <a:gd name="connsiteX3" fmla="*/ 7231 w 10000"/>
              <a:gd name="connsiteY3" fmla="*/ 9846 h 10486"/>
              <a:gd name="connsiteX4" fmla="*/ 10000 w 10000"/>
              <a:gd name="connsiteY4" fmla="*/ 4175 h 10486"/>
              <a:gd name="connsiteX0" fmla="*/ 0 w 9549"/>
              <a:gd name="connsiteY0" fmla="*/ 7821 h 10486"/>
              <a:gd name="connsiteX1" fmla="*/ 2677 w 9549"/>
              <a:gd name="connsiteY1" fmla="*/ 337 h 10486"/>
              <a:gd name="connsiteX2" fmla="*/ 6780 w 9549"/>
              <a:gd name="connsiteY2" fmla="*/ 9846 h 10486"/>
              <a:gd name="connsiteX3" fmla="*/ 9549 w 9549"/>
              <a:gd name="connsiteY3" fmla="*/ 4175 h 10486"/>
              <a:gd name="connsiteX0" fmla="*/ 0 w 10000"/>
              <a:gd name="connsiteY0" fmla="*/ 7459 h 10549"/>
              <a:gd name="connsiteX1" fmla="*/ 2803 w 10000"/>
              <a:gd name="connsiteY1" fmla="*/ 321 h 10549"/>
              <a:gd name="connsiteX2" fmla="*/ 7398 w 10000"/>
              <a:gd name="connsiteY2" fmla="*/ 9939 h 10549"/>
              <a:gd name="connsiteX3" fmla="*/ 10000 w 10000"/>
              <a:gd name="connsiteY3" fmla="*/ 3981 h 10549"/>
              <a:gd name="connsiteX0" fmla="*/ 0 w 10000"/>
              <a:gd name="connsiteY0" fmla="*/ 7459 h 9817"/>
              <a:gd name="connsiteX1" fmla="*/ 2803 w 10000"/>
              <a:gd name="connsiteY1" fmla="*/ 321 h 9817"/>
              <a:gd name="connsiteX2" fmla="*/ 7409 w 10000"/>
              <a:gd name="connsiteY2" fmla="*/ 9207 h 9817"/>
              <a:gd name="connsiteX3" fmla="*/ 10000 w 10000"/>
              <a:gd name="connsiteY3" fmla="*/ 3981 h 9817"/>
              <a:gd name="connsiteX0" fmla="*/ 0 w 10000"/>
              <a:gd name="connsiteY0" fmla="*/ 7598 h 10559"/>
              <a:gd name="connsiteX1" fmla="*/ 2803 w 10000"/>
              <a:gd name="connsiteY1" fmla="*/ 327 h 10559"/>
              <a:gd name="connsiteX2" fmla="*/ 7409 w 10000"/>
              <a:gd name="connsiteY2" fmla="*/ 9938 h 10559"/>
              <a:gd name="connsiteX3" fmla="*/ 10000 w 10000"/>
              <a:gd name="connsiteY3" fmla="*/ 4055 h 10559"/>
              <a:gd name="connsiteX0" fmla="*/ 0 w 10000"/>
              <a:gd name="connsiteY0" fmla="*/ 7598 h 10373"/>
              <a:gd name="connsiteX1" fmla="*/ 2803 w 10000"/>
              <a:gd name="connsiteY1" fmla="*/ 327 h 10373"/>
              <a:gd name="connsiteX2" fmla="*/ 7611 w 10000"/>
              <a:gd name="connsiteY2" fmla="*/ 9752 h 10373"/>
              <a:gd name="connsiteX3" fmla="*/ 10000 w 10000"/>
              <a:gd name="connsiteY3" fmla="*/ 4055 h 10373"/>
              <a:gd name="connsiteX0" fmla="*/ 0 w 10000"/>
              <a:gd name="connsiteY0" fmla="*/ 7598 h 9752"/>
              <a:gd name="connsiteX1" fmla="*/ 2803 w 10000"/>
              <a:gd name="connsiteY1" fmla="*/ 327 h 9752"/>
              <a:gd name="connsiteX2" fmla="*/ 7611 w 10000"/>
              <a:gd name="connsiteY2" fmla="*/ 9752 h 9752"/>
              <a:gd name="connsiteX3" fmla="*/ 10000 w 10000"/>
              <a:gd name="connsiteY3" fmla="*/ 4055 h 9752"/>
              <a:gd name="connsiteX0" fmla="*/ 0 w 7611"/>
              <a:gd name="connsiteY0" fmla="*/ 7791 h 10000"/>
              <a:gd name="connsiteX1" fmla="*/ 2803 w 7611"/>
              <a:gd name="connsiteY1" fmla="*/ 335 h 10000"/>
              <a:gd name="connsiteX2" fmla="*/ 7611 w 7611"/>
              <a:gd name="connsiteY2" fmla="*/ 10000 h 10000"/>
              <a:gd name="connsiteX0" fmla="*/ 0 w 3683"/>
              <a:gd name="connsiteY0" fmla="*/ 7791 h 7791"/>
              <a:gd name="connsiteX1" fmla="*/ 3683 w 3683"/>
              <a:gd name="connsiteY1" fmla="*/ 335 h 7791"/>
              <a:gd name="connsiteX0" fmla="*/ 0 w 10000"/>
              <a:gd name="connsiteY0" fmla="*/ 9570 h 9570"/>
              <a:gd name="connsiteX1" fmla="*/ 10000 w 10000"/>
              <a:gd name="connsiteY1" fmla="*/ 0 h 9570"/>
              <a:gd name="connsiteX0" fmla="*/ 0 w 10000"/>
              <a:gd name="connsiteY0" fmla="*/ 10189 h 10189"/>
              <a:gd name="connsiteX1" fmla="*/ 10000 w 10000"/>
              <a:gd name="connsiteY1" fmla="*/ 0 h 10189"/>
            </a:gdLst>
            <a:ahLst/>
            <a:cxnLst>
              <a:cxn ang="0">
                <a:pos x="connsiteX0" y="connsiteY0"/>
              </a:cxn>
              <a:cxn ang="0">
                <a:pos x="connsiteX1" y="connsiteY1"/>
              </a:cxn>
            </a:cxnLst>
            <a:rect l="l" t="t" r="r" b="b"/>
            <a:pathLst>
              <a:path w="10000" h="10189">
                <a:moveTo>
                  <a:pt x="0" y="10189"/>
                </a:moveTo>
                <a:cubicBezTo>
                  <a:pt x="1686" y="8035"/>
                  <a:pt x="5631" y="29"/>
                  <a:pt x="10000" y="0"/>
                </a:cubicBezTo>
              </a:path>
            </a:pathLst>
          </a:custGeom>
          <a:noFill/>
          <a:ln w="10795" cap="flat" cmpd="sng" algn="ctr">
            <a:solidFill>
              <a:srgbClr val="FFFF00"/>
            </a:solidFill>
            <a:prstDash val="solid"/>
            <a:round/>
            <a:headEnd type="none" w="med" len="med"/>
            <a:tailEnd type="none" w="med" len="med"/>
          </a:ln>
          <a:effectLst/>
        </p:spPr>
        <p:txBody>
          <a:bodyPr/>
          <a:lstStyle/>
          <a:p>
            <a:pPr algn="ctr" fontAlgn="base">
              <a:spcBef>
                <a:spcPct val="0"/>
              </a:spcBef>
              <a:spcAft>
                <a:spcPct val="0"/>
              </a:spcAft>
              <a:defRPr/>
            </a:pPr>
            <a:endParaRPr lang="en-US" sz="1800">
              <a:solidFill>
                <a:prstClr val="black"/>
              </a:solidFill>
              <a:latin typeface="Arial" charset="0"/>
              <a:cs typeface="Arial" charset="0"/>
            </a:endParaRPr>
          </a:p>
        </p:txBody>
      </p:sp>
      <p:sp>
        <p:nvSpPr>
          <p:cNvPr id="17" name="Freeform 16"/>
          <p:cNvSpPr>
            <a:spLocks/>
          </p:cNvSpPr>
          <p:nvPr/>
        </p:nvSpPr>
        <p:spPr bwMode="auto">
          <a:xfrm>
            <a:off x="5421550" y="0"/>
            <a:ext cx="6774513" cy="376440"/>
          </a:xfrm>
          <a:custGeom>
            <a:avLst>
              <a:gd name="A1" fmla="val 0"/>
              <a:gd name="A2" fmla="val 0"/>
              <a:gd name="A3" fmla="val 0"/>
              <a:gd name="A4" fmla="val 0"/>
              <a:gd name="A5" fmla="val 0"/>
              <a:gd name="A6" fmla="val 0"/>
              <a:gd name="A7" fmla="val 0"/>
              <a:gd name="A8" fmla="val 0"/>
            </a:avLst>
            <a:gdLst>
              <a:gd name="connsiteX0" fmla="*/ 0 w 10000"/>
              <a:gd name="connsiteY0" fmla="*/ 0 h 9479"/>
              <a:gd name="connsiteX1" fmla="*/ 5560 w 10000"/>
              <a:gd name="connsiteY1" fmla="*/ 9479 h 9479"/>
              <a:gd name="connsiteX2" fmla="*/ 10000 w 10000"/>
              <a:gd name="connsiteY2" fmla="*/ 0 h 9479"/>
              <a:gd name="connsiteX3" fmla="*/ 10000 w 10000"/>
              <a:gd name="connsiteY3" fmla="*/ 101 h 9479"/>
              <a:gd name="connsiteX4" fmla="*/ 0 w 10000"/>
              <a:gd name="connsiteY4" fmla="*/ 0 h 9479"/>
              <a:gd name="connsiteX0" fmla="*/ 0 w 10000"/>
              <a:gd name="connsiteY0" fmla="*/ 0 h 12954"/>
              <a:gd name="connsiteX1" fmla="*/ 5522 w 10000"/>
              <a:gd name="connsiteY1" fmla="*/ 12954 h 12954"/>
              <a:gd name="connsiteX2" fmla="*/ 10000 w 10000"/>
              <a:gd name="connsiteY2" fmla="*/ 0 h 12954"/>
              <a:gd name="connsiteX3" fmla="*/ 10000 w 10000"/>
              <a:gd name="connsiteY3" fmla="*/ 107 h 12954"/>
              <a:gd name="connsiteX4" fmla="*/ 0 w 10000"/>
              <a:gd name="connsiteY4" fmla="*/ 0 h 12954"/>
              <a:gd name="connsiteX0" fmla="*/ 0 w 10000"/>
              <a:gd name="connsiteY0" fmla="*/ 0 h 14220"/>
              <a:gd name="connsiteX1" fmla="*/ 5522 w 10000"/>
              <a:gd name="connsiteY1" fmla="*/ 12954 h 14220"/>
              <a:gd name="connsiteX2" fmla="*/ 8065 w 10000"/>
              <a:gd name="connsiteY2" fmla="*/ 8440 h 14220"/>
              <a:gd name="connsiteX3" fmla="*/ 10000 w 10000"/>
              <a:gd name="connsiteY3" fmla="*/ 0 h 14220"/>
              <a:gd name="connsiteX4" fmla="*/ 10000 w 10000"/>
              <a:gd name="connsiteY4" fmla="*/ 107 h 14220"/>
              <a:gd name="connsiteX5" fmla="*/ 0 w 10000"/>
              <a:gd name="connsiteY5" fmla="*/ 0 h 14220"/>
              <a:gd name="connsiteX0" fmla="*/ 0 w 10000"/>
              <a:gd name="connsiteY0" fmla="*/ 0 h 16330"/>
              <a:gd name="connsiteX1" fmla="*/ 5522 w 10000"/>
              <a:gd name="connsiteY1" fmla="*/ 15064 h 16330"/>
              <a:gd name="connsiteX2" fmla="*/ 8065 w 10000"/>
              <a:gd name="connsiteY2" fmla="*/ 8440 h 16330"/>
              <a:gd name="connsiteX3" fmla="*/ 10000 w 10000"/>
              <a:gd name="connsiteY3" fmla="*/ 0 h 16330"/>
              <a:gd name="connsiteX4" fmla="*/ 10000 w 10000"/>
              <a:gd name="connsiteY4" fmla="*/ 107 h 16330"/>
              <a:gd name="connsiteX5" fmla="*/ 0 w 10000"/>
              <a:gd name="connsiteY5" fmla="*/ 0 h 16330"/>
              <a:gd name="connsiteX0" fmla="*/ 0 w 10000"/>
              <a:gd name="connsiteY0" fmla="*/ 0 h 16330"/>
              <a:gd name="connsiteX1" fmla="*/ 5522 w 10000"/>
              <a:gd name="connsiteY1" fmla="*/ 15064 h 16330"/>
              <a:gd name="connsiteX2" fmla="*/ 8065 w 10000"/>
              <a:gd name="connsiteY2" fmla="*/ 8440 h 16330"/>
              <a:gd name="connsiteX3" fmla="*/ 10000 w 10000"/>
              <a:gd name="connsiteY3" fmla="*/ 0 h 16330"/>
              <a:gd name="connsiteX4" fmla="*/ 10000 w 10000"/>
              <a:gd name="connsiteY4" fmla="*/ 107 h 16330"/>
              <a:gd name="connsiteX5" fmla="*/ 0 w 10000"/>
              <a:gd name="connsiteY5" fmla="*/ 0 h 16330"/>
              <a:gd name="connsiteX0" fmla="*/ 0 w 10000"/>
              <a:gd name="connsiteY0" fmla="*/ 0 h 16330"/>
              <a:gd name="connsiteX1" fmla="*/ 5522 w 10000"/>
              <a:gd name="connsiteY1" fmla="*/ 15064 h 16330"/>
              <a:gd name="connsiteX2" fmla="*/ 8065 w 10000"/>
              <a:gd name="connsiteY2" fmla="*/ 9706 h 16330"/>
              <a:gd name="connsiteX3" fmla="*/ 10000 w 10000"/>
              <a:gd name="connsiteY3" fmla="*/ 0 h 16330"/>
              <a:gd name="connsiteX4" fmla="*/ 10000 w 10000"/>
              <a:gd name="connsiteY4" fmla="*/ 107 h 16330"/>
              <a:gd name="connsiteX5" fmla="*/ 0 w 10000"/>
              <a:gd name="connsiteY5" fmla="*/ 0 h 16330"/>
              <a:gd name="connsiteX0" fmla="*/ 0 w 10056"/>
              <a:gd name="connsiteY0" fmla="*/ 0 h 16330"/>
              <a:gd name="connsiteX1" fmla="*/ 5522 w 10056"/>
              <a:gd name="connsiteY1" fmla="*/ 15064 h 16330"/>
              <a:gd name="connsiteX2" fmla="*/ 8065 w 10056"/>
              <a:gd name="connsiteY2" fmla="*/ 9706 h 16330"/>
              <a:gd name="connsiteX3" fmla="*/ 10000 w 10056"/>
              <a:gd name="connsiteY3" fmla="*/ 0 h 16330"/>
              <a:gd name="connsiteX4" fmla="*/ 10000 w 10056"/>
              <a:gd name="connsiteY4" fmla="*/ 107 h 16330"/>
              <a:gd name="connsiteX5" fmla="*/ 0 w 10056"/>
              <a:gd name="connsiteY5" fmla="*/ 0 h 16330"/>
              <a:gd name="connsiteX0" fmla="*/ 0 w 10056"/>
              <a:gd name="connsiteY0" fmla="*/ 0 h 16330"/>
              <a:gd name="connsiteX1" fmla="*/ 5522 w 10056"/>
              <a:gd name="connsiteY1" fmla="*/ 15064 h 16330"/>
              <a:gd name="connsiteX2" fmla="*/ 8065 w 10056"/>
              <a:gd name="connsiteY2" fmla="*/ 9706 h 16330"/>
              <a:gd name="connsiteX3" fmla="*/ 10000 w 10056"/>
              <a:gd name="connsiteY3" fmla="*/ 0 h 16330"/>
              <a:gd name="connsiteX4" fmla="*/ 10000 w 10056"/>
              <a:gd name="connsiteY4" fmla="*/ 107 h 16330"/>
              <a:gd name="connsiteX5" fmla="*/ 0 w 10056"/>
              <a:gd name="connsiteY5" fmla="*/ 0 h 16330"/>
              <a:gd name="connsiteX0" fmla="*/ 0 w 10056"/>
              <a:gd name="connsiteY0" fmla="*/ 0 h 16330"/>
              <a:gd name="connsiteX1" fmla="*/ 5522 w 10056"/>
              <a:gd name="connsiteY1" fmla="*/ 15064 h 16330"/>
              <a:gd name="connsiteX2" fmla="*/ 8065 w 10056"/>
              <a:gd name="connsiteY2" fmla="*/ 11394 h 16330"/>
              <a:gd name="connsiteX3" fmla="*/ 10000 w 10056"/>
              <a:gd name="connsiteY3" fmla="*/ 0 h 16330"/>
              <a:gd name="connsiteX4" fmla="*/ 10000 w 10056"/>
              <a:gd name="connsiteY4" fmla="*/ 107 h 16330"/>
              <a:gd name="connsiteX5" fmla="*/ 0 w 10056"/>
              <a:gd name="connsiteY5" fmla="*/ 0 h 16330"/>
              <a:gd name="connsiteX0" fmla="*/ 0 w 10056"/>
              <a:gd name="connsiteY0" fmla="*/ 0 h 16330"/>
              <a:gd name="connsiteX1" fmla="*/ 5522 w 10056"/>
              <a:gd name="connsiteY1" fmla="*/ 15064 h 16330"/>
              <a:gd name="connsiteX2" fmla="*/ 8065 w 10056"/>
              <a:gd name="connsiteY2" fmla="*/ 11394 h 16330"/>
              <a:gd name="connsiteX3" fmla="*/ 10000 w 10056"/>
              <a:gd name="connsiteY3" fmla="*/ 0 h 16330"/>
              <a:gd name="connsiteX4" fmla="*/ 10000 w 10056"/>
              <a:gd name="connsiteY4" fmla="*/ 107 h 16330"/>
              <a:gd name="connsiteX5" fmla="*/ 0 w 10056"/>
              <a:gd name="connsiteY5" fmla="*/ 0 h 16330"/>
              <a:gd name="connsiteX0" fmla="*/ 0 w 10075"/>
              <a:gd name="connsiteY0" fmla="*/ 0 h 16330"/>
              <a:gd name="connsiteX1" fmla="*/ 5522 w 10075"/>
              <a:gd name="connsiteY1" fmla="*/ 15064 h 16330"/>
              <a:gd name="connsiteX2" fmla="*/ 8084 w 10075"/>
              <a:gd name="connsiteY2" fmla="*/ 12660 h 16330"/>
              <a:gd name="connsiteX3" fmla="*/ 10000 w 10075"/>
              <a:gd name="connsiteY3" fmla="*/ 0 h 16330"/>
              <a:gd name="connsiteX4" fmla="*/ 10000 w 10075"/>
              <a:gd name="connsiteY4" fmla="*/ 107 h 16330"/>
              <a:gd name="connsiteX5" fmla="*/ 0 w 10075"/>
              <a:gd name="connsiteY5" fmla="*/ 0 h 16330"/>
              <a:gd name="connsiteX0" fmla="*/ 0 w 10075"/>
              <a:gd name="connsiteY0" fmla="*/ 0 h 16330"/>
              <a:gd name="connsiteX1" fmla="*/ 5522 w 10075"/>
              <a:gd name="connsiteY1" fmla="*/ 15064 h 16330"/>
              <a:gd name="connsiteX2" fmla="*/ 8084 w 10075"/>
              <a:gd name="connsiteY2" fmla="*/ 12660 h 16330"/>
              <a:gd name="connsiteX3" fmla="*/ 10000 w 10075"/>
              <a:gd name="connsiteY3" fmla="*/ 0 h 16330"/>
              <a:gd name="connsiteX4" fmla="*/ 10000 w 10075"/>
              <a:gd name="connsiteY4" fmla="*/ 0 h 16330"/>
              <a:gd name="connsiteX5" fmla="*/ 0 w 10075"/>
              <a:gd name="connsiteY5" fmla="*/ 0 h 16330"/>
              <a:gd name="connsiteX0" fmla="*/ 0 w 10075"/>
              <a:gd name="connsiteY0" fmla="*/ 0 h 16330"/>
              <a:gd name="connsiteX1" fmla="*/ 5522 w 10075"/>
              <a:gd name="connsiteY1" fmla="*/ 15064 h 16330"/>
              <a:gd name="connsiteX2" fmla="*/ 8084 w 10075"/>
              <a:gd name="connsiteY2" fmla="*/ 12660 h 16330"/>
              <a:gd name="connsiteX3" fmla="*/ 10000 w 10075"/>
              <a:gd name="connsiteY3" fmla="*/ 0 h 16330"/>
              <a:gd name="connsiteX4" fmla="*/ 10000 w 10075"/>
              <a:gd name="connsiteY4" fmla="*/ 0 h 16330"/>
              <a:gd name="connsiteX5" fmla="*/ 0 w 10075"/>
              <a:gd name="connsiteY5" fmla="*/ 0 h 16330"/>
              <a:gd name="connsiteX0" fmla="*/ 0 w 10075"/>
              <a:gd name="connsiteY0" fmla="*/ 0 h 16330"/>
              <a:gd name="connsiteX1" fmla="*/ 5522 w 10075"/>
              <a:gd name="connsiteY1" fmla="*/ 15064 h 16330"/>
              <a:gd name="connsiteX2" fmla="*/ 8084 w 10075"/>
              <a:gd name="connsiteY2" fmla="*/ 11394 h 16330"/>
              <a:gd name="connsiteX3" fmla="*/ 10000 w 10075"/>
              <a:gd name="connsiteY3" fmla="*/ 0 h 16330"/>
              <a:gd name="connsiteX4" fmla="*/ 10000 w 10075"/>
              <a:gd name="connsiteY4" fmla="*/ 0 h 16330"/>
              <a:gd name="connsiteX5" fmla="*/ 0 w 10075"/>
              <a:gd name="connsiteY5" fmla="*/ 0 h 16330"/>
              <a:gd name="connsiteX0" fmla="*/ 0 w 10000"/>
              <a:gd name="connsiteY0" fmla="*/ 0 h 16330"/>
              <a:gd name="connsiteX1" fmla="*/ 5522 w 10000"/>
              <a:gd name="connsiteY1" fmla="*/ 15064 h 16330"/>
              <a:gd name="connsiteX2" fmla="*/ 8084 w 10000"/>
              <a:gd name="connsiteY2" fmla="*/ 11394 h 16330"/>
              <a:gd name="connsiteX3" fmla="*/ 9655 w 10000"/>
              <a:gd name="connsiteY3" fmla="*/ 5908 h 16330"/>
              <a:gd name="connsiteX4" fmla="*/ 10000 w 10000"/>
              <a:gd name="connsiteY4" fmla="*/ 0 h 16330"/>
              <a:gd name="connsiteX5" fmla="*/ 10000 w 10000"/>
              <a:gd name="connsiteY5" fmla="*/ 0 h 16330"/>
              <a:gd name="connsiteX6" fmla="*/ 0 w 10000"/>
              <a:gd name="connsiteY6" fmla="*/ 0 h 16330"/>
              <a:gd name="connsiteX0" fmla="*/ 0 w 10000"/>
              <a:gd name="connsiteY0" fmla="*/ 0 h 16330"/>
              <a:gd name="connsiteX1" fmla="*/ 5522 w 10000"/>
              <a:gd name="connsiteY1" fmla="*/ 15064 h 16330"/>
              <a:gd name="connsiteX2" fmla="*/ 8084 w 10000"/>
              <a:gd name="connsiteY2" fmla="*/ 11394 h 16330"/>
              <a:gd name="connsiteX3" fmla="*/ 10000 w 10000"/>
              <a:gd name="connsiteY3" fmla="*/ 0 h 16330"/>
              <a:gd name="connsiteX4" fmla="*/ 10000 w 10000"/>
              <a:gd name="connsiteY4" fmla="*/ 0 h 16330"/>
              <a:gd name="connsiteX5" fmla="*/ 10000 w 10000"/>
              <a:gd name="connsiteY5" fmla="*/ 0 h 16330"/>
              <a:gd name="connsiteX6" fmla="*/ 0 w 10000"/>
              <a:gd name="connsiteY6" fmla="*/ 0 h 16330"/>
              <a:gd name="connsiteX0" fmla="*/ 0 w 10000"/>
              <a:gd name="connsiteY0" fmla="*/ 0 h 16330"/>
              <a:gd name="connsiteX1" fmla="*/ 5522 w 10000"/>
              <a:gd name="connsiteY1" fmla="*/ 15064 h 16330"/>
              <a:gd name="connsiteX2" fmla="*/ 8084 w 10000"/>
              <a:gd name="connsiteY2" fmla="*/ 11394 h 16330"/>
              <a:gd name="connsiteX3" fmla="*/ 10000 w 10000"/>
              <a:gd name="connsiteY3" fmla="*/ 0 h 16330"/>
              <a:gd name="connsiteX4" fmla="*/ 10000 w 10000"/>
              <a:gd name="connsiteY4" fmla="*/ 0 h 16330"/>
              <a:gd name="connsiteX5" fmla="*/ 10000 w 10000"/>
              <a:gd name="connsiteY5" fmla="*/ 0 h 16330"/>
              <a:gd name="connsiteX6" fmla="*/ 0 w 10000"/>
              <a:gd name="connsiteY6" fmla="*/ 0 h 16330"/>
              <a:gd name="connsiteX0" fmla="*/ 0 w 10000"/>
              <a:gd name="connsiteY0" fmla="*/ 0 h 16330"/>
              <a:gd name="connsiteX1" fmla="*/ 5522 w 10000"/>
              <a:gd name="connsiteY1" fmla="*/ 15064 h 16330"/>
              <a:gd name="connsiteX2" fmla="*/ 8084 w 10000"/>
              <a:gd name="connsiteY2" fmla="*/ 11394 h 16330"/>
              <a:gd name="connsiteX3" fmla="*/ 10000 w 10000"/>
              <a:gd name="connsiteY3" fmla="*/ 0 h 16330"/>
              <a:gd name="connsiteX4" fmla="*/ 10000 w 10000"/>
              <a:gd name="connsiteY4" fmla="*/ 0 h 16330"/>
              <a:gd name="connsiteX5" fmla="*/ 10000 w 10000"/>
              <a:gd name="connsiteY5" fmla="*/ 0 h 16330"/>
              <a:gd name="connsiteX6" fmla="*/ 0 w 10000"/>
              <a:gd name="connsiteY6" fmla="*/ 0 h 16330"/>
              <a:gd name="connsiteX0" fmla="*/ 0 w 10000"/>
              <a:gd name="connsiteY0" fmla="*/ 0 h 16330"/>
              <a:gd name="connsiteX1" fmla="*/ 5522 w 10000"/>
              <a:gd name="connsiteY1" fmla="*/ 15064 h 16330"/>
              <a:gd name="connsiteX2" fmla="*/ 8084 w 10000"/>
              <a:gd name="connsiteY2" fmla="*/ 11394 h 16330"/>
              <a:gd name="connsiteX3" fmla="*/ 10000 w 10000"/>
              <a:gd name="connsiteY3" fmla="*/ 0 h 16330"/>
              <a:gd name="connsiteX4" fmla="*/ 10000 w 10000"/>
              <a:gd name="connsiteY4" fmla="*/ 0 h 16330"/>
              <a:gd name="connsiteX5" fmla="*/ 10000 w 10000"/>
              <a:gd name="connsiteY5" fmla="*/ 0 h 16330"/>
              <a:gd name="connsiteX6" fmla="*/ 0 w 10000"/>
              <a:gd name="connsiteY6" fmla="*/ 0 h 16330"/>
              <a:gd name="connsiteX0" fmla="*/ 0 w 10006"/>
              <a:gd name="connsiteY0" fmla="*/ 0 h 16330"/>
              <a:gd name="connsiteX1" fmla="*/ 5522 w 10006"/>
              <a:gd name="connsiteY1" fmla="*/ 15064 h 16330"/>
              <a:gd name="connsiteX2" fmla="*/ 8084 w 10006"/>
              <a:gd name="connsiteY2" fmla="*/ 11394 h 16330"/>
              <a:gd name="connsiteX3" fmla="*/ 10000 w 10006"/>
              <a:gd name="connsiteY3" fmla="*/ 0 h 16330"/>
              <a:gd name="connsiteX4" fmla="*/ 10000 w 10006"/>
              <a:gd name="connsiteY4" fmla="*/ 0 h 16330"/>
              <a:gd name="connsiteX5" fmla="*/ 10000 w 10006"/>
              <a:gd name="connsiteY5" fmla="*/ 0 h 16330"/>
              <a:gd name="connsiteX6" fmla="*/ 0 w 10006"/>
              <a:gd name="connsiteY6" fmla="*/ 0 h 1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6" h="16330">
                <a:moveTo>
                  <a:pt x="0" y="0"/>
                </a:moveTo>
                <a:cubicBezTo>
                  <a:pt x="580" y="1808"/>
                  <a:pt x="3855" y="15064"/>
                  <a:pt x="5522" y="15064"/>
                </a:cubicBezTo>
                <a:cubicBezTo>
                  <a:pt x="6876" y="16330"/>
                  <a:pt x="7376" y="13483"/>
                  <a:pt x="8084" y="11394"/>
                </a:cubicBezTo>
                <a:cubicBezTo>
                  <a:pt x="8795" y="9165"/>
                  <a:pt x="10006" y="3165"/>
                  <a:pt x="10000" y="0"/>
                </a:cubicBezTo>
                <a:lnTo>
                  <a:pt x="10000" y="0"/>
                </a:lnTo>
                <a:lnTo>
                  <a:pt x="10000" y="0"/>
                </a:lnTo>
                <a:lnTo>
                  <a:pt x="0" y="0"/>
                </a:lnTo>
                <a:close/>
              </a:path>
            </a:pathLst>
          </a:custGeom>
          <a:gradFill flip="none" rotWithShape="1">
            <a:gsLst>
              <a:gs pos="37000">
                <a:srgbClr val="63AB4F">
                  <a:alpha val="42000"/>
                </a:srgbClr>
              </a:gs>
              <a:gs pos="12000">
                <a:srgbClr val="85BF75">
                  <a:alpha val="37000"/>
                </a:srgbClr>
              </a:gs>
            </a:gsLst>
            <a:lin ang="19200000" scaled="0"/>
            <a:tileRect/>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cs typeface="Arial" charset="0"/>
            </a:endParaRPr>
          </a:p>
        </p:txBody>
      </p:sp>
    </p:spTree>
    <p:extLst>
      <p:ext uri="{BB962C8B-B14F-4D97-AF65-F5344CB8AC3E}">
        <p14:creationId xmlns:p14="http://schemas.microsoft.com/office/powerpoint/2010/main" val="2880049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hf hdr="0" ftr="0" dt="0"/>
  <p:txStyles>
    <p:titleStyle>
      <a:lvl1pPr algn="ctr" rtl="0" eaLnBrk="0" fontAlgn="base" hangingPunct="0">
        <a:spcBef>
          <a:spcPct val="0"/>
        </a:spcBef>
        <a:spcAft>
          <a:spcPct val="0"/>
        </a:spcAft>
        <a:defRPr sz="5000" kern="1200">
          <a:solidFill>
            <a:schemeClr val="tx1"/>
          </a:solidFill>
          <a:latin typeface="+mj-lt"/>
          <a:ea typeface="+mj-ea"/>
          <a:cs typeface="+mj-cs"/>
        </a:defRPr>
      </a:lvl1pPr>
      <a:lvl2pPr algn="ctr" rtl="0" eaLnBrk="0" fontAlgn="base" hangingPunct="0">
        <a:spcBef>
          <a:spcPct val="0"/>
        </a:spcBef>
        <a:spcAft>
          <a:spcPct val="0"/>
        </a:spcAft>
        <a:defRPr sz="5000">
          <a:solidFill>
            <a:schemeClr val="tx1"/>
          </a:solidFill>
          <a:latin typeface="Calibri" pitchFamily="34" charset="0"/>
        </a:defRPr>
      </a:lvl2pPr>
      <a:lvl3pPr algn="ctr" rtl="0" eaLnBrk="0" fontAlgn="base" hangingPunct="0">
        <a:spcBef>
          <a:spcPct val="0"/>
        </a:spcBef>
        <a:spcAft>
          <a:spcPct val="0"/>
        </a:spcAft>
        <a:defRPr sz="5000">
          <a:solidFill>
            <a:schemeClr val="tx1"/>
          </a:solidFill>
          <a:latin typeface="Calibri" pitchFamily="34" charset="0"/>
        </a:defRPr>
      </a:lvl3pPr>
      <a:lvl4pPr algn="ctr" rtl="0" eaLnBrk="0" fontAlgn="base" hangingPunct="0">
        <a:spcBef>
          <a:spcPct val="0"/>
        </a:spcBef>
        <a:spcAft>
          <a:spcPct val="0"/>
        </a:spcAft>
        <a:defRPr sz="5000">
          <a:solidFill>
            <a:schemeClr val="tx1"/>
          </a:solidFill>
          <a:latin typeface="Calibri" pitchFamily="34" charset="0"/>
        </a:defRPr>
      </a:lvl4pPr>
      <a:lvl5pPr algn="ctr" rtl="0" eaLnBrk="0" fontAlgn="base" hangingPunct="0">
        <a:spcBef>
          <a:spcPct val="0"/>
        </a:spcBef>
        <a:spcAft>
          <a:spcPct val="0"/>
        </a:spcAft>
        <a:defRPr sz="5000">
          <a:solidFill>
            <a:schemeClr val="tx1"/>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85BF75"/>
        </a:buClr>
        <a:buSzPct val="95000"/>
        <a:buFont typeface="Wingdings 2" pitchFamily="18" charset="2"/>
        <a:buChar char=""/>
        <a:defRPr sz="28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8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4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D2DA7A"/>
        </a:buClr>
        <a:buSzPct val="65000"/>
        <a:buFont typeface="Wingdings 2" pitchFamily="18" charset="2"/>
        <a:buChar char=""/>
        <a:defRPr sz="24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FADA7A"/>
        </a:buClr>
        <a:buSzPct val="65000"/>
        <a:buFont typeface="Wingdings 2" pitchFamily="18" charset="2"/>
        <a:buChar char=""/>
        <a:defRPr sz="24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defTabSz="457200"/>
            <a:fld id="{5586B75A-687E-405C-8A0B-8D00578BA2C3}" type="datetime1">
              <a:rPr lang="en-US" smtClean="0">
                <a:solidFill>
                  <a:prstClr val="black">
                    <a:lumMod val="65000"/>
                    <a:lumOff val="35000"/>
                  </a:prstClr>
                </a:solidFill>
              </a:rPr>
              <a:pPr defTabSz="457200"/>
              <a:t>12/13/2015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pPr defTabSz="4572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pPr defTabSz="457200"/>
            <a:fld id="{4FAB73BC-B049-4115-A692-8D63A059BFB8}"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63240324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70933" y="152400"/>
            <a:ext cx="1155982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buFontTx/>
              <a:buNone/>
              <a:defRPr sz="1400" b="0" i="0">
                <a:effectLst/>
                <a:latin typeface="Arial" charset="0"/>
              </a:defRPr>
            </a:lvl1pPr>
          </a:lstStyle>
          <a:p>
            <a:pPr eaLnBrk="0" fontAlgn="base" hangingPunct="0">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FontTx/>
              <a:buNone/>
              <a:defRPr sz="1400" b="0" i="0"/>
            </a:lvl1pPr>
          </a:lstStyle>
          <a:p>
            <a:pPr eaLnBrk="0" fontAlgn="base" hangingPunct="0">
              <a:spcAft>
                <a:spcPct val="0"/>
              </a:spcAft>
            </a:pPr>
            <a:fld id="{B14145AC-E170-4025-81FB-62BC5B5B5252}" type="slidenum">
              <a:rPr lang="en-US" altLang="en-US" smtClean="0">
                <a:solidFill>
                  <a:srgbClr val="FFFFFF"/>
                </a:solidFill>
                <a:latin typeface="Arial" panose="020B0604020202020204" pitchFamily="34" charset="0"/>
              </a:rPr>
              <a:pPr eaLnBrk="0" fontAlgn="base" hangingPunct="0">
                <a:spcAft>
                  <a:spcPct val="0"/>
                </a:spcAft>
              </a:pPr>
              <a:t>‹#›</a:t>
            </a:fld>
            <a:endParaRPr lang="en-US" altLang="en-US" smtClean="0">
              <a:solidFill>
                <a:srgbClr val="FFFFFF"/>
              </a:solidFill>
              <a:latin typeface="Arial" panose="020B0604020202020204" pitchFamily="34" charset="0"/>
            </a:endParaRPr>
          </a:p>
        </p:txBody>
      </p:sp>
    </p:spTree>
    <p:extLst>
      <p:ext uri="{BB962C8B-B14F-4D97-AF65-F5344CB8AC3E}">
        <p14:creationId xmlns:p14="http://schemas.microsoft.com/office/powerpoint/2010/main" val="1529156458"/>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p:fade/>
  </p:transition>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alibri" pitchFamily="34" charset="0"/>
        </a:defRPr>
      </a:lvl2pPr>
      <a:lvl3pPr algn="ctr" rtl="0" eaLnBrk="0" fontAlgn="base" hangingPunct="0">
        <a:spcBef>
          <a:spcPct val="0"/>
        </a:spcBef>
        <a:spcAft>
          <a:spcPct val="0"/>
        </a:spcAft>
        <a:defRPr sz="4400">
          <a:solidFill>
            <a:srgbClr val="FFFF00"/>
          </a:solidFill>
          <a:latin typeface="Calibri" pitchFamily="34" charset="0"/>
        </a:defRPr>
      </a:lvl3pPr>
      <a:lvl4pPr algn="ctr" rtl="0" eaLnBrk="0" fontAlgn="base" hangingPunct="0">
        <a:spcBef>
          <a:spcPct val="0"/>
        </a:spcBef>
        <a:spcAft>
          <a:spcPct val="0"/>
        </a:spcAft>
        <a:defRPr sz="4400">
          <a:solidFill>
            <a:srgbClr val="FFFF00"/>
          </a:solidFill>
          <a:latin typeface="Calibri" pitchFamily="34" charset="0"/>
        </a:defRPr>
      </a:lvl4pPr>
      <a:lvl5pPr algn="ctr" rtl="0" eaLnBrk="0" fontAlgn="base" hangingPunct="0">
        <a:spcBef>
          <a:spcPct val="0"/>
        </a:spcBef>
        <a:spcAft>
          <a:spcPct val="0"/>
        </a:spcAft>
        <a:defRPr sz="4400">
          <a:solidFill>
            <a:srgbClr val="FFFF00"/>
          </a:solidFill>
          <a:latin typeface="Calibri" pitchFamily="34" charset="0"/>
        </a:defRPr>
      </a:lvl5pPr>
      <a:lvl6pPr marL="457200" algn="ctr" rtl="0" eaLnBrk="0" fontAlgn="base" hangingPunct="0">
        <a:spcBef>
          <a:spcPct val="0"/>
        </a:spcBef>
        <a:spcAft>
          <a:spcPct val="0"/>
        </a:spcAft>
        <a:defRPr sz="4400">
          <a:solidFill>
            <a:srgbClr val="FFFF00"/>
          </a:solidFill>
          <a:latin typeface="Arial" charset="0"/>
        </a:defRPr>
      </a:lvl6pPr>
      <a:lvl7pPr marL="914400" algn="ctr" rtl="0" eaLnBrk="0" fontAlgn="base" hangingPunct="0">
        <a:spcBef>
          <a:spcPct val="0"/>
        </a:spcBef>
        <a:spcAft>
          <a:spcPct val="0"/>
        </a:spcAft>
        <a:defRPr sz="4400">
          <a:solidFill>
            <a:srgbClr val="FFFF00"/>
          </a:solidFill>
          <a:latin typeface="Arial" charset="0"/>
        </a:defRPr>
      </a:lvl7pPr>
      <a:lvl8pPr marL="1371600" algn="ctr" rtl="0" eaLnBrk="0" fontAlgn="base" hangingPunct="0">
        <a:spcBef>
          <a:spcPct val="0"/>
        </a:spcBef>
        <a:spcAft>
          <a:spcPct val="0"/>
        </a:spcAft>
        <a:defRPr sz="4400">
          <a:solidFill>
            <a:srgbClr val="FFFF00"/>
          </a:solidFill>
          <a:latin typeface="Arial" charset="0"/>
        </a:defRPr>
      </a:lvl8pPr>
      <a:lvl9pPr marL="1828800" algn="ctr" rtl="0" eaLnBrk="0" fontAlgn="base" hangingPunct="0">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800">
          <a:solidFill>
            <a:schemeClr val="tx1"/>
          </a:solidFill>
          <a:latin typeface="+mn-lt"/>
        </a:defRPr>
      </a:lvl2pPr>
      <a:lvl3pPr marL="1143000" indent="-228600" algn="l" rtl="0" eaLnBrk="0" fontAlgn="base" hangingPunct="0">
        <a:spcBef>
          <a:spcPct val="20000"/>
        </a:spcBef>
        <a:spcAft>
          <a:spcPct val="0"/>
        </a:spcAft>
        <a:buClr>
          <a:srgbClr val="FFFF00"/>
        </a:buClr>
        <a:buChar char="•"/>
        <a:defRPr sz="2400">
          <a:solidFill>
            <a:schemeClr val="tx1"/>
          </a:solidFill>
          <a:latin typeface="+mn-lt"/>
        </a:defRPr>
      </a:lvl3pPr>
      <a:lvl4pPr marL="1600200" indent="-228600" algn="l" rtl="0" eaLnBrk="0" fontAlgn="base" hangingPunct="0">
        <a:spcBef>
          <a:spcPct val="20000"/>
        </a:spcBef>
        <a:spcAft>
          <a:spcPct val="0"/>
        </a:spcAft>
        <a:buClr>
          <a:srgbClr val="FFFF00"/>
        </a:buClr>
        <a:buChar char="–"/>
        <a:defRPr sz="2000">
          <a:solidFill>
            <a:schemeClr val="tx1"/>
          </a:solidFill>
          <a:latin typeface="+mn-lt"/>
        </a:defRPr>
      </a:lvl4pPr>
      <a:lvl5pPr marL="2057400" indent="-228600" algn="l" rtl="0" eaLnBrk="0" fontAlgn="base" hangingPunct="0">
        <a:spcBef>
          <a:spcPct val="20000"/>
        </a:spcBef>
        <a:spcAft>
          <a:spcPct val="0"/>
        </a:spcAft>
        <a:buClr>
          <a:srgbClr val="FFFF00"/>
        </a:buClr>
        <a:buChar char="»"/>
        <a:defRPr sz="2000">
          <a:solidFill>
            <a:schemeClr val="tx1"/>
          </a:solidFill>
          <a:latin typeface="+mn-lt"/>
        </a:defRPr>
      </a:lvl5pPr>
      <a:lvl6pPr marL="2514600" indent="-228600" algn="l" rtl="0" eaLnBrk="0" fontAlgn="base" hangingPunct="0">
        <a:spcBef>
          <a:spcPct val="20000"/>
        </a:spcBef>
        <a:spcAft>
          <a:spcPct val="0"/>
        </a:spcAft>
        <a:buClr>
          <a:srgbClr val="FFFF00"/>
        </a:buClr>
        <a:buChar char="»"/>
        <a:defRPr sz="2000">
          <a:solidFill>
            <a:schemeClr val="tx1"/>
          </a:solidFill>
          <a:latin typeface="+mn-lt"/>
        </a:defRPr>
      </a:lvl6pPr>
      <a:lvl7pPr marL="2971800" indent="-228600" algn="l" rtl="0" eaLnBrk="0" fontAlgn="base" hangingPunct="0">
        <a:spcBef>
          <a:spcPct val="20000"/>
        </a:spcBef>
        <a:spcAft>
          <a:spcPct val="0"/>
        </a:spcAft>
        <a:buClr>
          <a:srgbClr val="FFFF00"/>
        </a:buClr>
        <a:buChar char="»"/>
        <a:defRPr sz="2000">
          <a:solidFill>
            <a:schemeClr val="tx1"/>
          </a:solidFill>
          <a:latin typeface="+mn-lt"/>
        </a:defRPr>
      </a:lvl7pPr>
      <a:lvl8pPr marL="3429000" indent="-228600" algn="l" rtl="0" eaLnBrk="0" fontAlgn="base" hangingPunct="0">
        <a:spcBef>
          <a:spcPct val="20000"/>
        </a:spcBef>
        <a:spcAft>
          <a:spcPct val="0"/>
        </a:spcAft>
        <a:buClr>
          <a:srgbClr val="FFFF00"/>
        </a:buClr>
        <a:buChar char="»"/>
        <a:defRPr sz="2000">
          <a:solidFill>
            <a:schemeClr val="tx1"/>
          </a:solidFill>
          <a:latin typeface="+mn-lt"/>
        </a:defRPr>
      </a:lvl8pPr>
      <a:lvl9pPr marL="3886200" indent="-228600" algn="l" rtl="0" eaLnBrk="0" fontAlgn="base" hangingPunct="0">
        <a:spcBef>
          <a:spcPct val="20000"/>
        </a:spcBef>
        <a:spcAft>
          <a:spcPct val="0"/>
        </a:spcAft>
        <a:buClr>
          <a:srgbClr val="FFFF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0.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21.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22.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3.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7.wmf"/><Relationship Id="rId5" Type="http://schemas.openxmlformats.org/officeDocument/2006/relationships/oleObject" Target="../embeddings/oleObject7.bin"/><Relationship Id="rId4" Type="http://schemas.openxmlformats.org/officeDocument/2006/relationships/image" Target="../media/image26.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Rectangle 8"/>
          <p:cNvSpPr>
            <a:spLocks noGrp="1" noChangeArrowheads="1"/>
          </p:cNvSpPr>
          <p:nvPr>
            <p:ph type="ctrTitle"/>
          </p:nvPr>
        </p:nvSpPr>
        <p:spPr>
          <a:xfrm>
            <a:off x="1371600" y="2895600"/>
            <a:ext cx="9498012" cy="1535112"/>
          </a:xfrm>
        </p:spPr>
        <p:txBody>
          <a:bodyPr/>
          <a:lstStyle/>
          <a:p>
            <a:pPr eaLnBrk="1" hangingPunct="1"/>
            <a:r>
              <a:rPr lang="en-US" altLang="en-US" sz="5400" dirty="0" smtClean="0">
                <a:solidFill>
                  <a:srgbClr val="89CC40"/>
                </a:solidFill>
              </a:rPr>
              <a:t>National Performance of </a:t>
            </a:r>
            <a:br>
              <a:rPr lang="en-US" altLang="en-US" sz="5400" dirty="0" smtClean="0">
                <a:solidFill>
                  <a:srgbClr val="89CC40"/>
                </a:solidFill>
              </a:rPr>
            </a:br>
            <a:r>
              <a:rPr lang="en-US" altLang="en-US" sz="5400" dirty="0" smtClean="0">
                <a:solidFill>
                  <a:srgbClr val="89CC40"/>
                </a:solidFill>
              </a:rPr>
              <a:t>High Recycled Mixtures</a:t>
            </a:r>
            <a:endParaRPr lang="en-US" altLang="en-US" sz="3200" dirty="0">
              <a:solidFill>
                <a:srgbClr val="89CC40"/>
              </a:solidFill>
            </a:endParaRPr>
          </a:p>
        </p:txBody>
      </p:sp>
      <p:pic>
        <p:nvPicPr>
          <p:cNvPr id="176131" name="Picture 4" descr="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8197443" y="5167314"/>
            <a:ext cx="2049463"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21" descr="NCAT logo whiteyellowflat.tif"/>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36976" y="187326"/>
            <a:ext cx="411162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9" descr="NCAT Lab April 9 2010 07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611204" y="5167314"/>
            <a:ext cx="1519237"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4" name="Picture 10" descr="NCAT Lab April 9 2010 037.jpg"/>
          <p:cNvPicPr>
            <a:picLocks noChangeAspect="1"/>
          </p:cNvPicPr>
          <p:nvPr/>
        </p:nvPicPr>
        <p:blipFill rotWithShape="1">
          <a:blip r:embed="rId6">
            <a:extLst>
              <a:ext uri="{28A0092B-C50C-407E-A947-70E740481C1C}">
                <a14:useLocalDpi xmlns:a14="http://schemas.microsoft.com/office/drawing/2010/main"/>
              </a:ext>
            </a:extLst>
          </a:blip>
          <a:srcRect l="5346"/>
          <a:stretch/>
        </p:blipFill>
        <p:spPr bwMode="auto">
          <a:xfrm>
            <a:off x="2317528" y="5181600"/>
            <a:ext cx="211568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6" name="Picture 12" descr="track aerial shot.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0301098" y="5167314"/>
            <a:ext cx="1884362"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76" y="5181600"/>
            <a:ext cx="225434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rotWithShape="1">
          <a:blip r:embed="rId9">
            <a:extLst>
              <a:ext uri="{28A0092B-C50C-407E-A947-70E740481C1C}">
                <a14:useLocalDpi xmlns:a14="http://schemas.microsoft.com/office/drawing/2010/main" val="0"/>
              </a:ext>
            </a:extLst>
          </a:blip>
          <a:srcRect l="6367"/>
          <a:stretch/>
        </p:blipFill>
        <p:spPr bwMode="auto">
          <a:xfrm>
            <a:off x="4508937" y="5167314"/>
            <a:ext cx="2041258" cy="169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99846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11201400" cy="1143000"/>
          </a:xfrm>
        </p:spPr>
        <p:txBody>
          <a:bodyPr/>
          <a:lstStyle/>
          <a:p>
            <a:r>
              <a:rPr lang="en-US" sz="4000" dirty="0"/>
              <a:t>Reasons why </a:t>
            </a:r>
            <a:r>
              <a:rPr lang="en-US" sz="4000" dirty="0" smtClean="0"/>
              <a:t>Contractors use </a:t>
            </a:r>
            <a:r>
              <a:rPr lang="en-US" sz="4000" dirty="0"/>
              <a:t>less RAP than allowed</a:t>
            </a:r>
            <a:endParaRPr lang="en-US" dirty="0"/>
          </a:p>
        </p:txBody>
      </p:sp>
      <p:sp>
        <p:nvSpPr>
          <p:cNvPr id="3" name="Content Placeholder 2"/>
          <p:cNvSpPr>
            <a:spLocks noGrp="1"/>
          </p:cNvSpPr>
          <p:nvPr>
            <p:ph idx="1"/>
          </p:nvPr>
        </p:nvSpPr>
        <p:spPr>
          <a:xfrm>
            <a:off x="1371600" y="1447800"/>
            <a:ext cx="9525000" cy="5029200"/>
          </a:xfrm>
        </p:spPr>
        <p:txBody>
          <a:bodyPr/>
          <a:lstStyle/>
          <a:p>
            <a:pPr>
              <a:spcBef>
                <a:spcPts val="500"/>
              </a:spcBef>
            </a:pPr>
            <a:r>
              <a:rPr lang="en-US" sz="3200" dirty="0"/>
              <a:t>Availability of RAP</a:t>
            </a:r>
          </a:p>
          <a:p>
            <a:pPr>
              <a:spcBef>
                <a:spcPts val="500"/>
              </a:spcBef>
            </a:pPr>
            <a:r>
              <a:rPr lang="en-US" sz="3200" dirty="0" smtClean="0"/>
              <a:t>Requirement to use a softer virgin binder</a:t>
            </a:r>
          </a:p>
          <a:p>
            <a:pPr lvl="1">
              <a:spcBef>
                <a:spcPts val="500"/>
              </a:spcBef>
            </a:pPr>
            <a:r>
              <a:rPr lang="en-US" sz="3200" dirty="0" smtClean="0"/>
              <a:t>Limited availability and/or tankage issue </a:t>
            </a:r>
          </a:p>
          <a:p>
            <a:pPr lvl="1">
              <a:spcBef>
                <a:spcPts val="500"/>
              </a:spcBef>
            </a:pPr>
            <a:r>
              <a:rPr lang="en-US" sz="3200" dirty="0" smtClean="0"/>
              <a:t>Requirement to recover and Test RAP binder</a:t>
            </a:r>
          </a:p>
          <a:p>
            <a:pPr>
              <a:spcBef>
                <a:spcPts val="500"/>
              </a:spcBef>
            </a:pPr>
            <a:r>
              <a:rPr lang="en-US" sz="3200" dirty="0" smtClean="0"/>
              <a:t>Ability </a:t>
            </a:r>
            <a:r>
              <a:rPr lang="en-US" sz="3200" dirty="0"/>
              <a:t>to control the quality of the mix</a:t>
            </a:r>
          </a:p>
          <a:p>
            <a:pPr lvl="1">
              <a:spcBef>
                <a:spcPts val="500"/>
              </a:spcBef>
            </a:pPr>
            <a:r>
              <a:rPr lang="en-US" sz="3200" dirty="0"/>
              <a:t>Moisture</a:t>
            </a:r>
          </a:p>
          <a:p>
            <a:pPr lvl="1">
              <a:spcBef>
                <a:spcPts val="500"/>
              </a:spcBef>
            </a:pPr>
            <a:r>
              <a:rPr lang="en-US" sz="3200" dirty="0"/>
              <a:t>Amount of material passing no. 200 sieve</a:t>
            </a:r>
          </a:p>
          <a:p>
            <a:pPr lvl="1">
              <a:spcBef>
                <a:spcPts val="500"/>
              </a:spcBef>
            </a:pPr>
            <a:r>
              <a:rPr lang="en-US" sz="3200" dirty="0"/>
              <a:t>Workability</a:t>
            </a:r>
          </a:p>
          <a:p>
            <a:pPr lvl="1">
              <a:spcBef>
                <a:spcPts val="500"/>
              </a:spcBef>
            </a:pPr>
            <a:r>
              <a:rPr lang="en-US" sz="3200" dirty="0"/>
              <a:t>RAP </a:t>
            </a:r>
            <a:r>
              <a:rPr lang="en-US" sz="3200" dirty="0" smtClean="0"/>
              <a:t>variability</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765" y="457200"/>
            <a:ext cx="8229600" cy="1143000"/>
          </a:xfrm>
        </p:spPr>
        <p:txBody>
          <a:bodyPr/>
          <a:lstStyle/>
          <a:p>
            <a:r>
              <a:rPr lang="en-US" sz="4400" dirty="0"/>
              <a:t>Barriers to Higher RAP Contents</a:t>
            </a:r>
          </a:p>
        </p:txBody>
      </p:sp>
      <p:sp>
        <p:nvSpPr>
          <p:cNvPr id="3" name="Content Placeholder 2"/>
          <p:cNvSpPr>
            <a:spLocks noGrp="1"/>
          </p:cNvSpPr>
          <p:nvPr>
            <p:ph idx="1"/>
          </p:nvPr>
        </p:nvSpPr>
        <p:spPr>
          <a:xfrm>
            <a:off x="1295400" y="1596888"/>
            <a:ext cx="9601199" cy="4389437"/>
          </a:xfrm>
        </p:spPr>
        <p:txBody>
          <a:bodyPr/>
          <a:lstStyle/>
          <a:p>
            <a:r>
              <a:rPr lang="en-US" sz="3200" dirty="0" smtClean="0"/>
              <a:t>History and Perceptions</a:t>
            </a:r>
          </a:p>
          <a:p>
            <a:pPr lvl="1"/>
            <a:r>
              <a:rPr lang="en-US" sz="3200" dirty="0" smtClean="0"/>
              <a:t>Performance of high RAP content pavements</a:t>
            </a:r>
          </a:p>
          <a:p>
            <a:pPr lvl="1"/>
            <a:r>
              <a:rPr lang="en-US" sz="3200" dirty="0" smtClean="0"/>
              <a:t>Concerns about quality and consistency of RAP</a:t>
            </a:r>
          </a:p>
          <a:p>
            <a:r>
              <a:rPr lang="en-US" sz="3200" dirty="0" smtClean="0"/>
              <a:t>Technology Limitations</a:t>
            </a:r>
          </a:p>
          <a:p>
            <a:pPr lvl="1"/>
            <a:r>
              <a:rPr lang="en-US" sz="3200" dirty="0" smtClean="0"/>
              <a:t>Current mix design system</a:t>
            </a:r>
          </a:p>
          <a:p>
            <a:pPr lvl="2"/>
            <a:r>
              <a:rPr lang="en-US" sz="2800" dirty="0" smtClean="0"/>
              <a:t>Relies on VMA &amp; therefore aggregate bulk specific gravities</a:t>
            </a:r>
          </a:p>
          <a:p>
            <a:pPr lvl="2"/>
            <a:r>
              <a:rPr lang="en-US" sz="2800" dirty="0" smtClean="0"/>
              <a:t>Does not adequately consider composite binder properties</a:t>
            </a:r>
          </a:p>
          <a:p>
            <a:pPr lvl="1"/>
            <a:r>
              <a:rPr lang="en-US" sz="3200" dirty="0" smtClean="0"/>
              <a:t>Need </a:t>
            </a:r>
            <a:r>
              <a:rPr lang="en-US" sz="3200" dirty="0" smtClean="0"/>
              <a:t>reliable performance tests</a:t>
            </a:r>
          </a:p>
          <a:p>
            <a:pPr lvl="1"/>
            <a:endParaRPr lang="en-US" sz="3200" dirty="0"/>
          </a:p>
        </p:txBody>
      </p:sp>
    </p:spTree>
    <p:extLst>
      <p:ext uri="{BB962C8B-B14F-4D97-AF65-F5344CB8AC3E}">
        <p14:creationId xmlns:p14="http://schemas.microsoft.com/office/powerpoint/2010/main" val="1412929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PS5 AL horiz.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52600" y="611346"/>
            <a:ext cx="8026400" cy="6019800"/>
          </a:xfrm>
          <a:prstGeom prst="rect">
            <a:avLst/>
          </a:prstGeom>
          <a:noFill/>
          <a:ln w="9525">
            <a:noFill/>
            <a:miter lim="800000"/>
            <a:headEnd/>
            <a:tailEnd/>
          </a:ln>
        </p:spPr>
      </p:pic>
      <p:sp>
        <p:nvSpPr>
          <p:cNvPr id="16388" name="Rectangle 3"/>
          <p:cNvSpPr>
            <a:spLocks noGrp="1" noChangeArrowheads="1"/>
          </p:cNvSpPr>
          <p:nvPr>
            <p:ph type="body" idx="1"/>
          </p:nvPr>
        </p:nvSpPr>
        <p:spPr>
          <a:xfrm>
            <a:off x="2895600" y="2667000"/>
            <a:ext cx="5930900" cy="4038600"/>
          </a:xfrm>
          <a:solidFill>
            <a:schemeClr val="bg1">
              <a:lumMod val="85000"/>
              <a:alpha val="55000"/>
            </a:schemeClr>
          </a:solidFill>
        </p:spPr>
        <p:txBody>
          <a:bodyPr/>
          <a:lstStyle/>
          <a:p>
            <a:pPr eaLnBrk="1" hangingPunct="1">
              <a:buClr>
                <a:srgbClr val="002060"/>
              </a:buClr>
              <a:defRPr/>
            </a:pPr>
            <a:r>
              <a:rPr lang="en-US" dirty="0" smtClean="0">
                <a:solidFill>
                  <a:schemeClr val="tx1"/>
                </a:solidFill>
              </a:rPr>
              <a:t>LTPP SPS-5 pavement sections</a:t>
            </a:r>
          </a:p>
          <a:p>
            <a:pPr eaLnBrk="1" hangingPunct="1">
              <a:buClr>
                <a:srgbClr val="002060"/>
              </a:buClr>
              <a:defRPr/>
            </a:pPr>
            <a:r>
              <a:rPr lang="en-US" dirty="0" smtClean="0">
                <a:solidFill>
                  <a:schemeClr val="tx1"/>
                </a:solidFill>
              </a:rPr>
              <a:t>18 U.S. states and Canadian provinces</a:t>
            </a:r>
          </a:p>
          <a:p>
            <a:pPr>
              <a:buClr>
                <a:srgbClr val="002060"/>
              </a:buClr>
            </a:pPr>
            <a:r>
              <a:rPr lang="en-US" dirty="0" smtClean="0"/>
              <a:t>Eight 500 ft. test sections</a:t>
            </a:r>
          </a:p>
          <a:p>
            <a:pPr>
              <a:buClr>
                <a:srgbClr val="002060"/>
              </a:buClr>
            </a:pPr>
            <a:r>
              <a:rPr lang="en-US" dirty="0" smtClean="0"/>
              <a:t>Rehabilitated sections compared </a:t>
            </a:r>
          </a:p>
          <a:p>
            <a:pPr lvl="1">
              <a:buClr>
                <a:srgbClr val="002060"/>
              </a:buClr>
              <a:buSzPct val="60000"/>
            </a:pPr>
            <a:r>
              <a:rPr lang="en-US" sz="2400" dirty="0"/>
              <a:t>2” </a:t>
            </a:r>
            <a:r>
              <a:rPr lang="en-US" sz="2400" dirty="0" err="1"/>
              <a:t>vs</a:t>
            </a:r>
            <a:r>
              <a:rPr lang="en-US" sz="2400" dirty="0"/>
              <a:t> 5”overlay thickness</a:t>
            </a:r>
          </a:p>
          <a:p>
            <a:pPr lvl="1">
              <a:buClr>
                <a:srgbClr val="002060"/>
              </a:buClr>
              <a:buSzPct val="60000"/>
            </a:pPr>
            <a:r>
              <a:rPr lang="en-US" sz="2400" dirty="0"/>
              <a:t>RAP (30%) </a:t>
            </a:r>
            <a:r>
              <a:rPr lang="en-US" sz="2400" dirty="0" err="1"/>
              <a:t>vs</a:t>
            </a:r>
            <a:r>
              <a:rPr lang="en-US" sz="2400" dirty="0"/>
              <a:t> virgin mixes</a:t>
            </a:r>
          </a:p>
          <a:p>
            <a:pPr lvl="1">
              <a:buClr>
                <a:srgbClr val="002060"/>
              </a:buClr>
              <a:buSzPct val="60000"/>
            </a:pPr>
            <a:r>
              <a:rPr lang="en-US" sz="2400" dirty="0"/>
              <a:t>Milled </a:t>
            </a:r>
            <a:r>
              <a:rPr lang="en-US" sz="2400" dirty="0" err="1"/>
              <a:t>vs</a:t>
            </a:r>
            <a:r>
              <a:rPr lang="en-US" sz="2400" dirty="0"/>
              <a:t> unmilled surface preparation</a:t>
            </a:r>
            <a:endParaRPr lang="en-US" dirty="0" smtClean="0">
              <a:solidFill>
                <a:schemeClr val="tx1"/>
              </a:solidFill>
            </a:endParaRPr>
          </a:p>
          <a:p>
            <a:pPr eaLnBrk="1" hangingPunct="1">
              <a:buClr>
                <a:srgbClr val="002060"/>
              </a:buClr>
              <a:defRPr/>
            </a:pPr>
            <a:r>
              <a:rPr lang="en-US" dirty="0" smtClean="0">
                <a:solidFill>
                  <a:schemeClr val="tx1"/>
                </a:solidFill>
              </a:rPr>
              <a:t>Projects range in age from 6 to 17 yrs</a:t>
            </a:r>
          </a:p>
        </p:txBody>
      </p:sp>
      <p:sp>
        <p:nvSpPr>
          <p:cNvPr id="7" name="Rectangle 4"/>
          <p:cNvSpPr txBox="1">
            <a:spLocks noChangeArrowheads="1"/>
          </p:cNvSpPr>
          <p:nvPr/>
        </p:nvSpPr>
        <p:spPr bwMode="auto">
          <a:xfrm>
            <a:off x="2286000" y="888694"/>
            <a:ext cx="5867400" cy="1470025"/>
          </a:xfrm>
          <a:prstGeom prst="rect">
            <a:avLst/>
          </a:prstGeom>
          <a:noFill/>
          <a:ln w="9525">
            <a:noFill/>
            <a:miter lim="800000"/>
            <a:headEnd/>
            <a:tailEnd/>
          </a:ln>
        </p:spPr>
        <p:txBody>
          <a:bodyPr vert="horz" wrap="square" lIns="0" tIns="0" rIns="18288" bIns="0" numCol="1" anchor="ctr" anchorCtr="0" compatLnSpc="1">
            <a:prstTxWarp prst="textNoShape">
              <a:avLst/>
            </a:prstTxWarp>
            <a:noAutofit/>
            <a:scene3d>
              <a:camera prst="orthographicFront"/>
              <a:lightRig rig="freezing" dir="t">
                <a:rot lat="0" lon="0" rev="5640000"/>
              </a:lightRig>
            </a:scene3d>
            <a:sp3d prstMaterial="flat">
              <a:bevelT w="38100" h="38100"/>
              <a:contourClr>
                <a:schemeClr val="tx2"/>
              </a:contourClr>
            </a:sp3d>
          </a:bodyPr>
          <a:lstStyle>
            <a:lvl1pPr algn="r" rtl="0" eaLnBrk="0" fontAlgn="base" hangingPunct="0">
              <a:spcBef>
                <a:spcPct val="0"/>
              </a:spcBef>
              <a:spcAft>
                <a:spcPct val="0"/>
              </a:spcAft>
              <a:buNone/>
              <a:defRPr sz="5600" b="1" kern="1200">
                <a:ln>
                  <a:noFill/>
                </a:ln>
                <a:solidFill>
                  <a:schemeClr val="bg1"/>
                </a:solidFill>
                <a:effectLst>
                  <a:outerShdw blurRad="38100" dist="25400" dir="5400000" algn="tl" rotWithShape="0">
                    <a:srgbClr val="000000">
                      <a:alpha val="43000"/>
                    </a:srgbClr>
                  </a:outerShdw>
                </a:effectLst>
                <a:latin typeface="+mj-lt"/>
                <a:ea typeface="+mj-ea"/>
                <a:cs typeface="+mj-cs"/>
              </a:defRPr>
            </a:lvl1pPr>
            <a:lvl2pPr algn="ctr" rtl="0" eaLnBrk="0" fontAlgn="base" hangingPunct="0">
              <a:spcBef>
                <a:spcPct val="0"/>
              </a:spcBef>
              <a:spcAft>
                <a:spcPct val="0"/>
              </a:spcAft>
              <a:defRPr sz="5000">
                <a:solidFill>
                  <a:schemeClr val="tx1"/>
                </a:solidFill>
                <a:latin typeface="Calibri" pitchFamily="34" charset="0"/>
              </a:defRPr>
            </a:lvl2pPr>
            <a:lvl3pPr algn="ctr" rtl="0" eaLnBrk="0" fontAlgn="base" hangingPunct="0">
              <a:spcBef>
                <a:spcPct val="0"/>
              </a:spcBef>
              <a:spcAft>
                <a:spcPct val="0"/>
              </a:spcAft>
              <a:defRPr sz="5000">
                <a:solidFill>
                  <a:schemeClr val="tx1"/>
                </a:solidFill>
                <a:latin typeface="Calibri" pitchFamily="34" charset="0"/>
              </a:defRPr>
            </a:lvl3pPr>
            <a:lvl4pPr algn="ctr" rtl="0" eaLnBrk="0" fontAlgn="base" hangingPunct="0">
              <a:spcBef>
                <a:spcPct val="0"/>
              </a:spcBef>
              <a:spcAft>
                <a:spcPct val="0"/>
              </a:spcAft>
              <a:defRPr sz="5000">
                <a:solidFill>
                  <a:schemeClr val="tx1"/>
                </a:solidFill>
                <a:latin typeface="Calibri" pitchFamily="34" charset="0"/>
              </a:defRPr>
            </a:lvl4pPr>
            <a:lvl5pPr algn="ctr" rtl="0" eaLnBrk="0" fontAlgn="base" hangingPunct="0">
              <a:spcBef>
                <a:spcPct val="0"/>
              </a:spcBef>
              <a:spcAft>
                <a:spcPct val="0"/>
              </a:spcAft>
              <a:defRPr sz="5000">
                <a:solidFill>
                  <a:schemeClr val="tx1"/>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ysClr val="window" lastClr="FFFFFF"/>
                </a:solidFill>
                <a:effectLst>
                  <a:outerShdw blurRad="38100" dist="25400" dir="5400000" algn="tl" rotWithShape="0">
                    <a:srgbClr val="000000">
                      <a:alpha val="43000"/>
                    </a:srgbClr>
                  </a:outerShdw>
                </a:effectLst>
                <a:uLnTx/>
                <a:uFillTx/>
                <a:latin typeface="Calibri"/>
                <a:ea typeface="+mj-ea"/>
                <a:cs typeface="+mj-cs"/>
              </a:rPr>
              <a:t>Performance Study of </a:t>
            </a:r>
            <a:br>
              <a:rPr kumimoji="0" lang="en-US" sz="3600" b="1" i="0" u="none" strike="noStrike" kern="1200" cap="none" spc="0" normalizeH="0" baseline="0" noProof="0" dirty="0" smtClean="0">
                <a:ln>
                  <a:noFill/>
                </a:ln>
                <a:solidFill>
                  <a:sysClr val="window" lastClr="FFFFFF"/>
                </a:solidFill>
                <a:effectLst>
                  <a:outerShdw blurRad="38100" dist="25400" dir="5400000" algn="tl" rotWithShape="0">
                    <a:srgbClr val="000000">
                      <a:alpha val="43000"/>
                    </a:srgbClr>
                  </a:outerShdw>
                </a:effectLst>
                <a:uLnTx/>
                <a:uFillTx/>
                <a:latin typeface="Calibri"/>
                <a:ea typeface="+mj-ea"/>
                <a:cs typeface="+mj-cs"/>
              </a:rPr>
            </a:br>
            <a:r>
              <a:rPr kumimoji="0" lang="en-US" sz="3600" b="1" i="0" u="none" strike="noStrike" kern="1200" cap="none" spc="0" normalizeH="0" baseline="0" noProof="0" dirty="0" smtClean="0">
                <a:ln>
                  <a:noFill/>
                </a:ln>
                <a:solidFill>
                  <a:sysClr val="window" lastClr="FFFFFF"/>
                </a:solidFill>
                <a:effectLst>
                  <a:outerShdw blurRad="38100" dist="25400" dir="5400000" algn="tl" rotWithShape="0">
                    <a:srgbClr val="000000">
                      <a:alpha val="43000"/>
                    </a:srgbClr>
                  </a:outerShdw>
                </a:effectLst>
                <a:uLnTx/>
                <a:uFillTx/>
                <a:latin typeface="Calibri"/>
                <a:ea typeface="+mj-ea"/>
                <a:cs typeface="+mj-cs"/>
              </a:rPr>
              <a:t>Asphalt Pavements with Greater than 25% RAP</a:t>
            </a:r>
            <a:endParaRPr kumimoji="0" lang="en-US" sz="3600" b="1" i="0" u="none" strike="noStrike" kern="1200" cap="none" spc="0" normalizeH="0" baseline="0" noProof="0" dirty="0">
              <a:ln>
                <a:noFill/>
              </a:ln>
              <a:solidFill>
                <a:sysClr val="window" lastClr="FFFFFF"/>
              </a:solidFill>
              <a:effectLst>
                <a:outerShdw blurRad="38100" dist="25400" dir="5400000" algn="tl" rotWithShape="0">
                  <a:srgbClr val="000000">
                    <a:alpha val="43000"/>
                  </a:srgbClr>
                </a:outerShdw>
              </a:effectLst>
              <a:uLnTx/>
              <a:uFillTx/>
              <a:latin typeface="Calibri"/>
              <a:ea typeface="+mj-ea"/>
              <a:cs typeface="+mj-cs"/>
            </a:endParaRPr>
          </a:p>
        </p:txBody>
      </p:sp>
    </p:spTree>
    <p:extLst>
      <p:ext uri="{BB962C8B-B14F-4D97-AF65-F5344CB8AC3E}">
        <p14:creationId xmlns:p14="http://schemas.microsoft.com/office/powerpoint/2010/main" val="187443873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1"/>
          <p:cNvSpPr>
            <a:spLocks noGrp="1"/>
          </p:cNvSpPr>
          <p:nvPr>
            <p:ph type="ftr" sz="quarter" idx="10"/>
          </p:nvPr>
        </p:nvSpPr>
        <p:spPr>
          <a:noFill/>
        </p:spPr>
        <p:txBody>
          <a:bodyPr/>
          <a:lstStyle/>
          <a:p>
            <a:fld id="{9ACBEA0A-A1D5-4A12-8DD8-DB34645DA25C}" type="slidenum">
              <a:rPr lang="en-US" smtClean="0"/>
              <a:pPr/>
              <a:t>13</a:t>
            </a:fld>
            <a:endParaRPr lang="en-US" smtClean="0"/>
          </a:p>
        </p:txBody>
      </p:sp>
      <p:sp>
        <p:nvSpPr>
          <p:cNvPr id="34819" name="Rectangle 2"/>
          <p:cNvSpPr>
            <a:spLocks noGrp="1" noRot="1" noChangeArrowheads="1"/>
          </p:cNvSpPr>
          <p:nvPr>
            <p:ph type="title" idx="4294967295"/>
          </p:nvPr>
        </p:nvSpPr>
        <p:spPr>
          <a:xfrm>
            <a:off x="1712273" y="327546"/>
            <a:ext cx="8669338" cy="1143000"/>
          </a:xfrm>
        </p:spPr>
        <p:txBody>
          <a:bodyPr/>
          <a:lstStyle/>
          <a:p>
            <a:pPr eaLnBrk="1" hangingPunct="1"/>
            <a:r>
              <a:rPr lang="en-US" dirty="0" smtClean="0"/>
              <a:t>SPS-5 Project Locations</a:t>
            </a:r>
          </a:p>
        </p:txBody>
      </p:sp>
      <p:pic>
        <p:nvPicPr>
          <p:cNvPr id="34820" name="Content Placeholder 4" descr="SPS-5 Sections.png"/>
          <p:cNvPicPr>
            <a:picLocks noGrp="1" noChangeAspect="1"/>
          </p:cNvPicPr>
          <p:nvPr>
            <p:ph idx="4294967295"/>
          </p:nvPr>
        </p:nvPicPr>
        <p:blipFill>
          <a:blip r:embed="rId3" cstate="print">
            <a:extLst>
              <a:ext uri="{28A0092B-C50C-407E-A947-70E740481C1C}">
                <a14:useLocalDpi xmlns:a14="http://schemas.microsoft.com/office/drawing/2010/main"/>
              </a:ext>
            </a:extLst>
          </a:blip>
          <a:srcRect t="21084" b="10039"/>
          <a:stretch>
            <a:fillRect/>
          </a:stretch>
        </p:blipFill>
        <p:spPr>
          <a:xfrm>
            <a:off x="1589149" y="1349897"/>
            <a:ext cx="8792462" cy="5006454"/>
          </a:xfrm>
        </p:spPr>
      </p:pic>
    </p:spTree>
    <p:extLst>
      <p:ext uri="{BB962C8B-B14F-4D97-AF65-F5344CB8AC3E}">
        <p14:creationId xmlns:p14="http://schemas.microsoft.com/office/powerpoint/2010/main" val="6780885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95418"/>
            <a:ext cx="9144000" cy="1143000"/>
          </a:xfrm>
        </p:spPr>
        <p:txBody>
          <a:bodyPr/>
          <a:lstStyle/>
          <a:p>
            <a:r>
              <a:rPr lang="en-US" sz="4000" dirty="0"/>
              <a:t>ANOVA: Rutting</a:t>
            </a:r>
          </a:p>
        </p:txBody>
      </p:sp>
      <p:sp>
        <p:nvSpPr>
          <p:cNvPr id="6553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3060"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3059" name="Object 3"/>
          <p:cNvGraphicFramePr>
            <a:graphicFrameLocks noChangeAspect="1"/>
          </p:cNvGraphicFramePr>
          <p:nvPr>
            <p:extLst/>
          </p:nvPr>
        </p:nvGraphicFramePr>
        <p:xfrm>
          <a:off x="2656762" y="1223748"/>
          <a:ext cx="7110486" cy="4740324"/>
        </p:xfrm>
        <a:graphic>
          <a:graphicData uri="http://schemas.openxmlformats.org/presentationml/2006/ole">
            <mc:AlternateContent xmlns:mc="http://schemas.openxmlformats.org/markup-compatibility/2006">
              <mc:Choice xmlns:v="urn:schemas-microsoft-com:vml" Requires="v">
                <p:oleObj spid="_x0000_s2069" name="Graph" r:id="rId3" imgW="5486400" imgH="3657600" progId="MtbGraph.Document.15">
                  <p:embed/>
                </p:oleObj>
              </mc:Choice>
              <mc:Fallback>
                <p:oleObj name="Graph" r:id="rId3" imgW="5486400" imgH="3657600" progId="MtbGraph.Document.1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762" y="1223748"/>
                        <a:ext cx="7110486" cy="4740324"/>
                      </a:xfrm>
                      <a:prstGeom prst="rect">
                        <a:avLst/>
                      </a:prstGeom>
                      <a:noFill/>
                      <a:extLst/>
                    </p:spPr>
                  </p:pic>
                </p:oleObj>
              </mc:Fallback>
            </mc:AlternateContent>
          </a:graphicData>
        </a:graphic>
      </p:graphicFrame>
    </p:spTree>
    <p:extLst>
      <p:ext uri="{BB962C8B-B14F-4D97-AF65-F5344CB8AC3E}">
        <p14:creationId xmlns:p14="http://schemas.microsoft.com/office/powerpoint/2010/main" val="75094055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459191"/>
            <a:ext cx="9144000" cy="1143000"/>
          </a:xfrm>
          <a:prstGeom prst="rect">
            <a:avLst/>
          </a:prstGeom>
        </p:spPr>
        <p:txBody>
          <a:bodyPr anchor="ctr"/>
          <a:lstStyle/>
          <a:p>
            <a:pPr algn="ctr" eaLnBrk="0" fontAlgn="base" hangingPunct="0">
              <a:spcBef>
                <a:spcPct val="0"/>
              </a:spcBef>
              <a:spcAft>
                <a:spcPct val="0"/>
              </a:spcAft>
              <a:defRPr/>
            </a:pPr>
            <a:r>
              <a:rPr lang="en-US" sz="4000" dirty="0">
                <a:latin typeface="+mj-lt"/>
                <a:ea typeface="+mj-ea"/>
                <a:cs typeface="+mj-cs"/>
              </a:rPr>
              <a:t>ANOVA: Fatigue Cracking</a:t>
            </a:r>
          </a:p>
        </p:txBody>
      </p:sp>
      <p:sp>
        <p:nvSpPr>
          <p:cNvPr id="174082"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4081" name="Object 1"/>
          <p:cNvGraphicFramePr>
            <a:graphicFrameLocks noChangeAspect="1"/>
          </p:cNvGraphicFramePr>
          <p:nvPr>
            <p:extLst>
              <p:ext uri="{D42A27DB-BD31-4B8C-83A1-F6EECF244321}">
                <p14:modId xmlns:p14="http://schemas.microsoft.com/office/powerpoint/2010/main" val="3565500461"/>
              </p:ext>
            </p:extLst>
          </p:nvPr>
        </p:nvGraphicFramePr>
        <p:xfrm>
          <a:off x="2362200" y="1571711"/>
          <a:ext cx="7137779" cy="4758520"/>
        </p:xfrm>
        <a:graphic>
          <a:graphicData uri="http://schemas.openxmlformats.org/presentationml/2006/ole">
            <mc:AlternateContent xmlns:mc="http://schemas.openxmlformats.org/markup-compatibility/2006">
              <mc:Choice xmlns:v="urn:schemas-microsoft-com:vml" Requires="v">
                <p:oleObj spid="_x0000_s3093" name="Graph" r:id="rId3" imgW="5486400" imgH="3657600" progId="MtbGraph.Document.15">
                  <p:embed/>
                </p:oleObj>
              </mc:Choice>
              <mc:Fallback>
                <p:oleObj name="Graph" r:id="rId3" imgW="5486400" imgH="3657600" progId="MtbGraph.Document.1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571711"/>
                        <a:ext cx="7137779" cy="4758520"/>
                      </a:xfrm>
                      <a:prstGeom prst="rect">
                        <a:avLst/>
                      </a:prstGeom>
                      <a:noFill/>
                      <a:extLst/>
                    </p:spPr>
                  </p:pic>
                </p:oleObj>
              </mc:Fallback>
            </mc:AlternateContent>
          </a:graphicData>
        </a:graphic>
      </p:graphicFrame>
    </p:spTree>
    <p:extLst>
      <p:ext uri="{BB962C8B-B14F-4D97-AF65-F5344CB8AC3E}">
        <p14:creationId xmlns:p14="http://schemas.microsoft.com/office/powerpoint/2010/main" val="387463950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513782"/>
            <a:ext cx="9144000" cy="1143000"/>
          </a:xfrm>
          <a:prstGeom prst="rect">
            <a:avLst/>
          </a:prstGeom>
        </p:spPr>
        <p:txBody>
          <a:bodyPr/>
          <a:lstStyle/>
          <a:p>
            <a:pPr algn="ctr" eaLnBrk="0" fontAlgn="base" hangingPunct="0">
              <a:spcBef>
                <a:spcPct val="0"/>
              </a:spcBef>
              <a:spcAft>
                <a:spcPct val="0"/>
              </a:spcAft>
              <a:defRPr/>
            </a:pPr>
            <a:r>
              <a:rPr lang="en-US" sz="4000" dirty="0">
                <a:latin typeface="+mj-lt"/>
                <a:ea typeface="+mj-ea"/>
                <a:cs typeface="+mj-cs"/>
              </a:rPr>
              <a:t>ANOVA: Transverse Cracking</a:t>
            </a:r>
          </a:p>
        </p:txBody>
      </p:sp>
      <p:sp>
        <p:nvSpPr>
          <p:cNvPr id="175106"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5105" name="Object 1"/>
          <p:cNvGraphicFramePr>
            <a:graphicFrameLocks noChangeAspect="1"/>
          </p:cNvGraphicFramePr>
          <p:nvPr>
            <p:extLst>
              <p:ext uri="{D42A27DB-BD31-4B8C-83A1-F6EECF244321}">
                <p14:modId xmlns:p14="http://schemas.microsoft.com/office/powerpoint/2010/main" val="2062326030"/>
              </p:ext>
            </p:extLst>
          </p:nvPr>
        </p:nvGraphicFramePr>
        <p:xfrm>
          <a:off x="2513462" y="1371600"/>
          <a:ext cx="7165075" cy="4776717"/>
        </p:xfrm>
        <a:graphic>
          <a:graphicData uri="http://schemas.openxmlformats.org/presentationml/2006/ole">
            <mc:AlternateContent xmlns:mc="http://schemas.openxmlformats.org/markup-compatibility/2006">
              <mc:Choice xmlns:v="urn:schemas-microsoft-com:vml" Requires="v">
                <p:oleObj spid="_x0000_s4117" name="Graph" r:id="rId3" imgW="5486400" imgH="3657600" progId="MtbGraph.Document.15">
                  <p:embed/>
                </p:oleObj>
              </mc:Choice>
              <mc:Fallback>
                <p:oleObj name="Graph" r:id="rId3" imgW="5486400" imgH="3657600" progId="MtbGraph.Document.1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462" y="1371600"/>
                        <a:ext cx="7165075" cy="4776717"/>
                      </a:xfrm>
                      <a:prstGeom prst="rect">
                        <a:avLst/>
                      </a:prstGeom>
                      <a:noFill/>
                      <a:extLst/>
                    </p:spPr>
                  </p:pic>
                </p:oleObj>
              </mc:Fallback>
            </mc:AlternateContent>
          </a:graphicData>
        </a:graphic>
      </p:graphicFrame>
    </p:spTree>
    <p:extLst>
      <p:ext uri="{BB962C8B-B14F-4D97-AF65-F5344CB8AC3E}">
        <p14:creationId xmlns:p14="http://schemas.microsoft.com/office/powerpoint/2010/main" val="45771887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81771"/>
            <a:ext cx="9144000" cy="1143000"/>
          </a:xfrm>
        </p:spPr>
        <p:txBody>
          <a:bodyPr/>
          <a:lstStyle/>
          <a:p>
            <a:r>
              <a:rPr lang="en-US" sz="4000" dirty="0"/>
              <a:t>ANOVA: International Roughness Index</a:t>
            </a:r>
          </a:p>
        </p:txBody>
      </p:sp>
      <p:sp>
        <p:nvSpPr>
          <p:cNvPr id="6553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5537" name="Object 1"/>
          <p:cNvGraphicFramePr>
            <a:graphicFrameLocks noChangeAspect="1"/>
          </p:cNvGraphicFramePr>
          <p:nvPr>
            <p:extLst/>
          </p:nvPr>
        </p:nvGraphicFramePr>
        <p:xfrm>
          <a:off x="2533935" y="1282890"/>
          <a:ext cx="7012955" cy="4683435"/>
        </p:xfrm>
        <a:graphic>
          <a:graphicData uri="http://schemas.openxmlformats.org/presentationml/2006/ole">
            <mc:AlternateContent xmlns:mc="http://schemas.openxmlformats.org/markup-compatibility/2006">
              <mc:Choice xmlns:v="urn:schemas-microsoft-com:vml" Requires="v">
                <p:oleObj spid="_x0000_s5141" name="Graph" r:id="rId3" imgW="5486400" imgH="3657600" progId="MtbGraph.Document.15">
                  <p:embed/>
                </p:oleObj>
              </mc:Choice>
              <mc:Fallback>
                <p:oleObj name="Graph" r:id="rId3" imgW="5486400" imgH="3657600" progId="MtbGraph.Document.1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935" y="1282890"/>
                        <a:ext cx="7012955" cy="4683435"/>
                      </a:xfrm>
                      <a:prstGeom prst="rect">
                        <a:avLst/>
                      </a:prstGeom>
                      <a:noFill/>
                      <a:extLst/>
                    </p:spPr>
                  </p:pic>
                </p:oleObj>
              </mc:Fallback>
            </mc:AlternateContent>
          </a:graphicData>
        </a:graphic>
      </p:graphicFrame>
    </p:spTree>
    <p:extLst>
      <p:ext uri="{BB962C8B-B14F-4D97-AF65-F5344CB8AC3E}">
        <p14:creationId xmlns:p14="http://schemas.microsoft.com/office/powerpoint/2010/main" val="31133925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Rot="1" noChangeArrowheads="1"/>
          </p:cNvSpPr>
          <p:nvPr>
            <p:ph type="title" idx="4294967295"/>
          </p:nvPr>
        </p:nvSpPr>
        <p:spPr>
          <a:xfrm>
            <a:off x="1727200" y="465043"/>
            <a:ext cx="8669338" cy="1143000"/>
          </a:xfrm>
        </p:spPr>
        <p:txBody>
          <a:bodyPr/>
          <a:lstStyle/>
          <a:p>
            <a:pPr eaLnBrk="1" hangingPunct="1"/>
            <a:r>
              <a:rPr lang="en-US" dirty="0" smtClean="0"/>
              <a:t>Conclusions on LTPP SPS-5</a:t>
            </a:r>
            <a:endParaRPr lang="en-US" dirty="0" smtClean="0"/>
          </a:p>
        </p:txBody>
      </p:sp>
      <p:sp>
        <p:nvSpPr>
          <p:cNvPr id="1114115" name="Rectangle 3"/>
          <p:cNvSpPr>
            <a:spLocks noGrp="1" noChangeArrowheads="1"/>
          </p:cNvSpPr>
          <p:nvPr>
            <p:ph type="body" idx="4294967295"/>
          </p:nvPr>
        </p:nvSpPr>
        <p:spPr>
          <a:xfrm>
            <a:off x="1219200" y="1569493"/>
            <a:ext cx="9982200" cy="4678907"/>
          </a:xfrm>
        </p:spPr>
        <p:txBody>
          <a:bodyPr/>
          <a:lstStyle/>
          <a:p>
            <a:pPr eaLnBrk="1" hangingPunct="1">
              <a:lnSpc>
                <a:spcPct val="90000"/>
              </a:lnSpc>
              <a:buFontTx/>
              <a:buNone/>
            </a:pPr>
            <a:r>
              <a:rPr lang="en-US" dirty="0"/>
              <a:t>	</a:t>
            </a:r>
            <a:r>
              <a:rPr lang="en-US" dirty="0" smtClean="0"/>
              <a:t>Based on a long-term performance analysis of a large number of projects across North America…</a:t>
            </a:r>
          </a:p>
          <a:p>
            <a:pPr eaLnBrk="1" hangingPunct="1"/>
            <a:r>
              <a:rPr lang="en-US" dirty="0"/>
              <a:t>Pavements using ≥ 30% RAP </a:t>
            </a:r>
            <a:r>
              <a:rPr lang="en-US" dirty="0" smtClean="0"/>
              <a:t>performed </a:t>
            </a:r>
            <a:r>
              <a:rPr lang="en-US" dirty="0"/>
              <a:t>well, and in most cases, perform equal or better than virgin pavements</a:t>
            </a:r>
          </a:p>
          <a:p>
            <a:pPr eaLnBrk="1" hangingPunct="1"/>
            <a:r>
              <a:rPr lang="en-US" dirty="0"/>
              <a:t>Transverse and fatigue cracking were observed </a:t>
            </a:r>
            <a:r>
              <a:rPr lang="en-US" dirty="0" smtClean="0"/>
              <a:t>at higher percentages </a:t>
            </a:r>
            <a:r>
              <a:rPr lang="en-US" dirty="0"/>
              <a:t>in </a:t>
            </a:r>
            <a:r>
              <a:rPr lang="en-US" dirty="0" smtClean="0"/>
              <a:t>pavements </a:t>
            </a:r>
            <a:r>
              <a:rPr lang="en-US" dirty="0"/>
              <a:t>with RAP compared to pavements with all virgin materials.  </a:t>
            </a:r>
            <a:endParaRPr lang="en-US" dirty="0" smtClean="0"/>
          </a:p>
          <a:p>
            <a:pPr lvl="1" eaLnBrk="1" hangingPunct="1"/>
            <a:r>
              <a:rPr lang="en-US" dirty="0" smtClean="0"/>
              <a:t>Higher percentages cracking did not impact overlay lives</a:t>
            </a:r>
            <a:endParaRPr lang="en-US" dirty="0"/>
          </a:p>
          <a:p>
            <a:pPr lvl="1" eaLnBrk="1" hangingPunct="1"/>
            <a:r>
              <a:rPr lang="en-US" dirty="0" smtClean="0"/>
              <a:t>Mix </a:t>
            </a:r>
            <a:r>
              <a:rPr lang="en-US" dirty="0"/>
              <a:t>designs on several projects indicate high dust contents and low asphalt contents for RAP mixes.</a:t>
            </a:r>
          </a:p>
        </p:txBody>
      </p:sp>
    </p:spTree>
    <p:extLst>
      <p:ext uri="{BB962C8B-B14F-4D97-AF65-F5344CB8AC3E}">
        <p14:creationId xmlns:p14="http://schemas.microsoft.com/office/powerpoint/2010/main" val="567611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41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41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1411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41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765" y="457200"/>
            <a:ext cx="8229600" cy="1143000"/>
          </a:xfrm>
        </p:spPr>
        <p:txBody>
          <a:bodyPr/>
          <a:lstStyle/>
          <a:p>
            <a:r>
              <a:rPr lang="en-US" sz="4400" dirty="0"/>
              <a:t>Barriers to Higher RAP Contents</a:t>
            </a:r>
          </a:p>
        </p:txBody>
      </p:sp>
      <p:sp>
        <p:nvSpPr>
          <p:cNvPr id="3" name="Content Placeholder 2"/>
          <p:cNvSpPr>
            <a:spLocks noGrp="1"/>
          </p:cNvSpPr>
          <p:nvPr>
            <p:ph idx="1"/>
          </p:nvPr>
        </p:nvSpPr>
        <p:spPr>
          <a:xfrm>
            <a:off x="1905001" y="1596888"/>
            <a:ext cx="8534399" cy="4389437"/>
          </a:xfrm>
        </p:spPr>
        <p:txBody>
          <a:bodyPr/>
          <a:lstStyle/>
          <a:p>
            <a:r>
              <a:rPr lang="en-US" dirty="0" smtClean="0"/>
              <a:t>History and Perceptions</a:t>
            </a:r>
          </a:p>
          <a:p>
            <a:pPr lvl="1"/>
            <a:r>
              <a:rPr lang="en-US" dirty="0" smtClean="0"/>
              <a:t>Performance of high RAP content pavements</a:t>
            </a:r>
          </a:p>
          <a:p>
            <a:pPr lvl="1"/>
            <a:r>
              <a:rPr lang="en-US" dirty="0" smtClean="0"/>
              <a:t>Concerns about quality and consistency of RAP</a:t>
            </a:r>
          </a:p>
          <a:p>
            <a:r>
              <a:rPr lang="en-US" dirty="0" smtClean="0">
                <a:solidFill>
                  <a:srgbClr val="FF0000"/>
                </a:solidFill>
              </a:rPr>
              <a:t>Technology Limitations</a:t>
            </a:r>
          </a:p>
          <a:p>
            <a:pPr lvl="1"/>
            <a:r>
              <a:rPr lang="en-US" dirty="0" smtClean="0"/>
              <a:t>Current mix design system</a:t>
            </a:r>
          </a:p>
          <a:p>
            <a:pPr lvl="2"/>
            <a:r>
              <a:rPr lang="en-US" dirty="0" smtClean="0"/>
              <a:t>Relies on VMA &amp; therefore aggregate bulk specific gravities</a:t>
            </a:r>
          </a:p>
          <a:p>
            <a:pPr lvl="2"/>
            <a:r>
              <a:rPr lang="en-US" dirty="0" smtClean="0"/>
              <a:t>Does not adequately consider composite binder properties</a:t>
            </a:r>
          </a:p>
          <a:p>
            <a:pPr lvl="1"/>
            <a:r>
              <a:rPr lang="en-US" dirty="0" smtClean="0"/>
              <a:t>Need for reliable performance tests</a:t>
            </a:r>
          </a:p>
          <a:p>
            <a:pPr lvl="1"/>
            <a:endParaRPr lang="en-US" dirty="0"/>
          </a:p>
        </p:txBody>
      </p:sp>
    </p:spTree>
    <p:extLst>
      <p:ext uri="{BB962C8B-B14F-4D97-AF65-F5344CB8AC3E}">
        <p14:creationId xmlns:p14="http://schemas.microsoft.com/office/powerpoint/2010/main" val="415753718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2743200" y="2888974"/>
            <a:ext cx="6858000" cy="768626"/>
          </a:xfrm>
          <a:solidFill>
            <a:schemeClr val="accent2">
              <a:lumMod val="60000"/>
              <a:lumOff val="40000"/>
              <a:alpha val="62000"/>
            </a:schemeClr>
          </a:solidFill>
        </p:spPr>
        <p:txBody>
          <a:bodyPr/>
          <a:lstStyle/>
          <a:p>
            <a:r>
              <a:rPr lang="en-US" dirty="0" smtClean="0"/>
              <a:t>Outline</a:t>
            </a:r>
            <a:endParaRPr lang="en-US" dirty="0"/>
          </a:p>
        </p:txBody>
      </p:sp>
      <p:sp>
        <p:nvSpPr>
          <p:cNvPr id="3" name="Content Placeholder 2"/>
          <p:cNvSpPr>
            <a:spLocks noGrp="1"/>
          </p:cNvSpPr>
          <p:nvPr>
            <p:ph idx="1"/>
          </p:nvPr>
        </p:nvSpPr>
        <p:spPr>
          <a:xfrm>
            <a:off x="2743200" y="3657600"/>
            <a:ext cx="6858000" cy="2133600"/>
          </a:xfrm>
          <a:solidFill>
            <a:schemeClr val="accent2">
              <a:lumMod val="60000"/>
              <a:lumOff val="40000"/>
              <a:alpha val="62000"/>
            </a:schemeClr>
          </a:solidFill>
        </p:spPr>
        <p:txBody>
          <a:bodyPr/>
          <a:lstStyle/>
          <a:p>
            <a:r>
              <a:rPr lang="en-US" dirty="0" smtClean="0"/>
              <a:t>Trends in RAP and RAS usage and practices</a:t>
            </a:r>
          </a:p>
          <a:p>
            <a:r>
              <a:rPr lang="en-US" dirty="0" smtClean="0"/>
              <a:t>Motivations for higher recycled contents</a:t>
            </a:r>
          </a:p>
          <a:p>
            <a:r>
              <a:rPr lang="en-US" dirty="0" smtClean="0"/>
              <a:t>Barriers to higher recycled contents</a:t>
            </a:r>
          </a:p>
          <a:p>
            <a:r>
              <a:rPr lang="en-US" dirty="0" smtClean="0"/>
              <a:t>Research and future directions</a:t>
            </a:r>
            <a:endParaRPr lang="en-US" dirty="0"/>
          </a:p>
        </p:txBody>
      </p:sp>
    </p:spTree>
    <p:extLst>
      <p:ext uri="{BB962C8B-B14F-4D97-AF65-F5344CB8AC3E}">
        <p14:creationId xmlns:p14="http://schemas.microsoft.com/office/powerpoint/2010/main" val="26093303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r>
              <a:rPr lang="en-US" altLang="en-US" sz="4800" dirty="0" smtClean="0"/>
              <a:t>NCAT Research </a:t>
            </a:r>
            <a:r>
              <a:rPr lang="en-US" altLang="en-US" sz="4800" dirty="0"/>
              <a:t>on Using Recycled Materials</a:t>
            </a:r>
          </a:p>
        </p:txBody>
      </p:sp>
      <p:sp>
        <p:nvSpPr>
          <p:cNvPr id="177155" name="Content Placeholder 2"/>
          <p:cNvSpPr>
            <a:spLocks noGrp="1"/>
          </p:cNvSpPr>
          <p:nvPr>
            <p:ph idx="1"/>
          </p:nvPr>
        </p:nvSpPr>
        <p:spPr>
          <a:xfrm>
            <a:off x="1143000" y="1524000"/>
            <a:ext cx="10210800" cy="3360736"/>
          </a:xfrm>
        </p:spPr>
        <p:txBody>
          <a:bodyPr/>
          <a:lstStyle/>
          <a:p>
            <a:r>
              <a:rPr lang="en-US" altLang="en-US" sz="3600" dirty="0"/>
              <a:t>NCHRP 9-46: </a:t>
            </a:r>
            <a:r>
              <a:rPr lang="en-US" altLang="en-US" sz="3600" dirty="0" smtClean="0"/>
              <a:t>high </a:t>
            </a:r>
            <a:r>
              <a:rPr lang="en-US" altLang="en-US" sz="3600" dirty="0"/>
              <a:t>RAP content mix design</a:t>
            </a:r>
          </a:p>
          <a:p>
            <a:r>
              <a:rPr lang="en-US" altLang="en-US" sz="3600" dirty="0" smtClean="0"/>
              <a:t>Lab </a:t>
            </a:r>
            <a:r>
              <a:rPr lang="en-US" altLang="en-US" sz="3600" dirty="0"/>
              <a:t>studies on how to improve cracking resistance for mixes containing RAP and RAS </a:t>
            </a:r>
          </a:p>
          <a:p>
            <a:r>
              <a:rPr lang="en-US" altLang="en-US" sz="3600" dirty="0"/>
              <a:t>NCHRP 9-53: Combining RAS &amp; </a:t>
            </a:r>
            <a:r>
              <a:rPr lang="en-US" altLang="en-US" sz="3600" dirty="0" smtClean="0"/>
              <a:t>WMA</a:t>
            </a:r>
          </a:p>
          <a:p>
            <a:r>
              <a:rPr lang="en-US" altLang="en-US" sz="3600" dirty="0" smtClean="0"/>
              <a:t>Test </a:t>
            </a:r>
            <a:r>
              <a:rPr lang="en-US" altLang="en-US" sz="3600" dirty="0"/>
              <a:t>Track experiments in 3</a:t>
            </a:r>
            <a:r>
              <a:rPr lang="en-US" altLang="en-US" sz="3600" baseline="30000" dirty="0"/>
              <a:t>rd</a:t>
            </a:r>
            <a:r>
              <a:rPr lang="en-US" altLang="en-US" sz="3600" dirty="0"/>
              <a:t>, 4</a:t>
            </a:r>
            <a:r>
              <a:rPr lang="en-US" altLang="en-US" sz="3600" baseline="30000" dirty="0"/>
              <a:t>th</a:t>
            </a:r>
            <a:r>
              <a:rPr lang="en-US" altLang="en-US" sz="3600" dirty="0"/>
              <a:t>, 5</a:t>
            </a:r>
            <a:r>
              <a:rPr lang="en-US" altLang="en-US" sz="3600" baseline="30000" dirty="0"/>
              <a:t>th</a:t>
            </a:r>
            <a:r>
              <a:rPr lang="en-US" altLang="en-US" sz="3600" dirty="0"/>
              <a:t>, and 6</a:t>
            </a:r>
            <a:r>
              <a:rPr lang="en-US" altLang="en-US" sz="3600" baseline="30000" dirty="0"/>
              <a:t>th</a:t>
            </a:r>
            <a:r>
              <a:rPr lang="en-US" altLang="en-US" sz="3600" dirty="0"/>
              <a:t> </a:t>
            </a:r>
            <a:r>
              <a:rPr lang="en-US" altLang="en-US" sz="3600" dirty="0" smtClean="0"/>
              <a:t>cycles</a:t>
            </a:r>
          </a:p>
          <a:p>
            <a:pPr lvl="1"/>
            <a:r>
              <a:rPr lang="en-US" altLang="en-US" dirty="0" smtClean="0"/>
              <a:t>High RAP contents</a:t>
            </a:r>
          </a:p>
          <a:p>
            <a:pPr lvl="1"/>
            <a:r>
              <a:rPr lang="en-US" altLang="en-US" dirty="0" smtClean="0"/>
              <a:t>RAS</a:t>
            </a:r>
          </a:p>
          <a:p>
            <a:pPr lvl="1"/>
            <a:r>
              <a:rPr lang="en-US" altLang="en-US" dirty="0" smtClean="0"/>
              <a:t>GTR</a:t>
            </a:r>
          </a:p>
          <a:p>
            <a:pPr lvl="1"/>
            <a:endParaRPr lang="en-US" altLang="en-US" dirty="0"/>
          </a:p>
          <a:p>
            <a:endParaRPr lang="en-US" altLang="en-US" sz="3600" dirty="0"/>
          </a:p>
        </p:txBody>
      </p:sp>
    </p:spTree>
    <p:extLst>
      <p:ext uri="{BB962C8B-B14F-4D97-AF65-F5344CB8AC3E}">
        <p14:creationId xmlns:p14="http://schemas.microsoft.com/office/powerpoint/2010/main" val="398094198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1"/>
          </p:nvPr>
        </p:nvSpPr>
        <p:spPr>
          <a:xfrm>
            <a:off x="4267200" y="1638905"/>
            <a:ext cx="6016978" cy="1964267"/>
          </a:xfrm>
        </p:spPr>
        <p:txBody>
          <a:bodyPr/>
          <a:lstStyle/>
          <a:p>
            <a:pPr eaLnBrk="1" hangingPunct="1">
              <a:buFontTx/>
              <a:buNone/>
            </a:pPr>
            <a:r>
              <a:rPr lang="en-US" altLang="en-US" sz="2400" dirty="0"/>
              <a:t>	Method</a:t>
            </a:r>
            <a:r>
              <a:rPr lang="en-US" altLang="en-US" sz="2400" b="1" dirty="0"/>
              <a:t> </a:t>
            </a:r>
            <a:r>
              <a:rPr lang="en-US" altLang="en-US" sz="2400" dirty="0"/>
              <a:t>1: Recover aggregate using a solvent extraction, then conduct AASHTO T84 and T85 on the fine and course fractions like any other aggregate.</a:t>
            </a:r>
          </a:p>
        </p:txBody>
      </p:sp>
      <p:sp>
        <p:nvSpPr>
          <p:cNvPr id="179203" name="Rectangle 6"/>
          <p:cNvSpPr>
            <a:spLocks noChangeArrowheads="1"/>
          </p:cNvSpPr>
          <p:nvPr/>
        </p:nvSpPr>
        <p:spPr bwMode="auto">
          <a:xfrm>
            <a:off x="1524002" y="280139"/>
            <a:ext cx="184731" cy="20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800" b="1" i="1">
                <a:solidFill>
                  <a:schemeClr val="tx1"/>
                </a:solidFill>
                <a:latin typeface="Arial" panose="020B0604020202020204" pitchFamily="34" charset="0"/>
              </a:defRPr>
            </a:lvl1pPr>
            <a:lvl2pPr marL="742950" indent="-285750">
              <a:defRPr sz="800" b="1" i="1">
                <a:solidFill>
                  <a:schemeClr val="tx1"/>
                </a:solidFill>
                <a:latin typeface="Arial" panose="020B0604020202020204" pitchFamily="34" charset="0"/>
              </a:defRPr>
            </a:lvl2pPr>
            <a:lvl3pPr marL="1143000" indent="-228600">
              <a:defRPr sz="800" b="1" i="1">
                <a:solidFill>
                  <a:schemeClr val="tx1"/>
                </a:solidFill>
                <a:latin typeface="Arial" panose="020B0604020202020204" pitchFamily="34" charset="0"/>
              </a:defRPr>
            </a:lvl3pPr>
            <a:lvl4pPr marL="1600200" indent="-228600">
              <a:defRPr sz="800" b="1" i="1">
                <a:solidFill>
                  <a:schemeClr val="tx1"/>
                </a:solidFill>
                <a:latin typeface="Arial" panose="020B0604020202020204" pitchFamily="34" charset="0"/>
              </a:defRPr>
            </a:lvl4pPr>
            <a:lvl5pPr marL="2057400" indent="-228600">
              <a:defRPr sz="800" b="1" i="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rgbClr val="FF0000"/>
              </a:buClr>
              <a:buChar char="•"/>
              <a:defRPr sz="800" b="1" i="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rgbClr val="FF0000"/>
              </a:buClr>
              <a:buChar char="•"/>
              <a:defRPr sz="800" b="1" i="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rgbClr val="FF0000"/>
              </a:buClr>
              <a:buChar char="•"/>
              <a:defRPr sz="800" b="1" i="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rgbClr val="FF0000"/>
              </a:buClr>
              <a:buChar char="•"/>
              <a:defRPr sz="800" b="1" i="1">
                <a:solidFill>
                  <a:schemeClr val="tx1"/>
                </a:solidFill>
                <a:latin typeface="Arial" panose="020B0604020202020204" pitchFamily="34" charset="0"/>
              </a:defRPr>
            </a:lvl9pPr>
          </a:lstStyle>
          <a:p>
            <a:pPr eaLnBrk="1" hangingPunct="1">
              <a:lnSpc>
                <a:spcPct val="100000"/>
              </a:lnSpc>
              <a:spcBef>
                <a:spcPct val="0"/>
              </a:spcBef>
              <a:buClrTx/>
              <a:buFontTx/>
              <a:buNone/>
            </a:pPr>
            <a:endParaRPr lang="en-US" altLang="en-US" sz="711">
              <a:solidFill>
                <a:srgbClr val="000000"/>
              </a:solidFill>
            </a:endParaRPr>
          </a:p>
        </p:txBody>
      </p:sp>
      <p:sp>
        <p:nvSpPr>
          <p:cNvPr id="179204" name="Title 1"/>
          <p:cNvSpPr txBox="1">
            <a:spLocks/>
          </p:cNvSpPr>
          <p:nvPr/>
        </p:nvSpPr>
        <p:spPr bwMode="auto">
          <a:xfrm>
            <a:off x="2209800" y="509277"/>
            <a:ext cx="8229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lstStyle>
            <a:lvl1pPr>
              <a:defRPr sz="800" b="1" i="1">
                <a:solidFill>
                  <a:schemeClr val="tx1"/>
                </a:solidFill>
                <a:latin typeface="Arial" panose="020B0604020202020204" pitchFamily="34" charset="0"/>
              </a:defRPr>
            </a:lvl1pPr>
            <a:lvl2pPr marL="742950" indent="-285750">
              <a:defRPr sz="800" b="1" i="1">
                <a:solidFill>
                  <a:schemeClr val="tx1"/>
                </a:solidFill>
                <a:latin typeface="Arial" panose="020B0604020202020204" pitchFamily="34" charset="0"/>
              </a:defRPr>
            </a:lvl2pPr>
            <a:lvl3pPr marL="1143000" indent="-228600">
              <a:defRPr sz="800" b="1" i="1">
                <a:solidFill>
                  <a:schemeClr val="tx1"/>
                </a:solidFill>
                <a:latin typeface="Arial" panose="020B0604020202020204" pitchFamily="34" charset="0"/>
              </a:defRPr>
            </a:lvl3pPr>
            <a:lvl4pPr marL="1600200" indent="-228600">
              <a:defRPr sz="800" b="1" i="1">
                <a:solidFill>
                  <a:schemeClr val="tx1"/>
                </a:solidFill>
                <a:latin typeface="Arial" panose="020B0604020202020204" pitchFamily="34" charset="0"/>
              </a:defRPr>
            </a:lvl4pPr>
            <a:lvl5pPr marL="2057400" indent="-228600">
              <a:defRPr sz="800" b="1" i="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rgbClr val="FF0000"/>
              </a:buClr>
              <a:buChar char="•"/>
              <a:defRPr sz="800" b="1" i="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rgbClr val="FF0000"/>
              </a:buClr>
              <a:buChar char="•"/>
              <a:defRPr sz="800" b="1" i="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rgbClr val="FF0000"/>
              </a:buClr>
              <a:buChar char="•"/>
              <a:defRPr sz="800" b="1" i="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rgbClr val="FF0000"/>
              </a:buClr>
              <a:buChar char="•"/>
              <a:defRPr sz="800" b="1" i="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3911" b="0" i="0" dirty="0">
                <a:solidFill>
                  <a:srgbClr val="000000"/>
                </a:solidFill>
                <a:latin typeface="Calibri" panose="020F0502020204030204" pitchFamily="34" charset="0"/>
              </a:rPr>
              <a:t>RAP Aggregate Bulk Specific Gravity</a:t>
            </a:r>
          </a:p>
        </p:txBody>
      </p:sp>
      <p:sp>
        <p:nvSpPr>
          <p:cNvPr id="179205" name="Content Placeholder 2"/>
          <p:cNvSpPr txBox="1">
            <a:spLocks/>
          </p:cNvSpPr>
          <p:nvPr/>
        </p:nvSpPr>
        <p:spPr bwMode="auto">
          <a:xfrm>
            <a:off x="4217811" y="4343400"/>
            <a:ext cx="5956300" cy="162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rgbClr val="85BF75"/>
              </a:buClr>
              <a:buSzPct val="95000"/>
              <a:buFont typeface="Wingdings 2" panose="05020102010507070707" pitchFamily="18" charset="2"/>
              <a:buChar char=""/>
              <a:defRPr sz="2800">
                <a:solidFill>
                  <a:schemeClr val="tx1"/>
                </a:solidFill>
                <a:latin typeface="Calibri" panose="020F0502020204030204" pitchFamily="34" charset="0"/>
              </a:defRPr>
            </a:lvl1pPr>
            <a:lvl2pPr marL="639763" indent="-246063">
              <a:spcBef>
                <a:spcPct val="20000"/>
              </a:spcBef>
              <a:buClr>
                <a:schemeClr val="accent1"/>
              </a:buClr>
              <a:buSzPct val="85000"/>
              <a:buFont typeface="Wingdings 2" panose="05020102010507070707" pitchFamily="18" charset="2"/>
              <a:buChar char=""/>
              <a:defRPr sz="2800">
                <a:solidFill>
                  <a:schemeClr val="tx1"/>
                </a:solidFill>
                <a:latin typeface="Calibri" panose="020F0502020204030204" pitchFamily="34" charset="0"/>
              </a:defRPr>
            </a:lvl2pPr>
            <a:lvl3pPr indent="-246063">
              <a:spcBef>
                <a:spcPct val="20000"/>
              </a:spcBef>
              <a:buClr>
                <a:schemeClr val="accent2"/>
              </a:buClr>
              <a:buSzPct val="70000"/>
              <a:buFont typeface="Wingdings 2" panose="05020102010507070707" pitchFamily="18" charset="2"/>
              <a:buChar char=""/>
              <a:defRPr sz="2400">
                <a:solidFill>
                  <a:schemeClr val="tx1"/>
                </a:solidFill>
                <a:latin typeface="Calibri" panose="020F0502020204030204" pitchFamily="34" charset="0"/>
              </a:defRPr>
            </a:lvl3pPr>
            <a:lvl4pPr marL="1187450" indent="-209550">
              <a:spcBef>
                <a:spcPct val="20000"/>
              </a:spcBef>
              <a:buClr>
                <a:srgbClr val="D2DA7A"/>
              </a:buClr>
              <a:buSzPct val="65000"/>
              <a:buFont typeface="Wingdings 2" panose="05020102010507070707" pitchFamily="18" charset="2"/>
              <a:buChar char=""/>
              <a:defRPr sz="2400">
                <a:solidFill>
                  <a:schemeClr val="tx1"/>
                </a:solidFill>
                <a:latin typeface="Calibri" panose="020F0502020204030204" pitchFamily="34" charset="0"/>
              </a:defRPr>
            </a:lvl4pPr>
            <a:lvl5pPr marL="1462088" indent="-209550">
              <a:spcBef>
                <a:spcPct val="20000"/>
              </a:spcBef>
              <a:buClr>
                <a:srgbClr val="FADA7A"/>
              </a:buClr>
              <a:buSzPct val="65000"/>
              <a:buFont typeface="Wingdings 2" panose="05020102010507070707" pitchFamily="18" charset="2"/>
              <a:buChar char=""/>
              <a:defRPr sz="2400">
                <a:solidFill>
                  <a:schemeClr val="tx1"/>
                </a:solidFill>
                <a:latin typeface="Calibri" panose="020F0502020204030204" pitchFamily="34" charset="0"/>
              </a:defRPr>
            </a:lvl5pPr>
            <a:lvl6pPr marL="1919288" indent="-209550" eaLnBrk="0" fontAlgn="base" hangingPunct="0">
              <a:spcBef>
                <a:spcPct val="20000"/>
              </a:spcBef>
              <a:spcAft>
                <a:spcPct val="0"/>
              </a:spcAft>
              <a:buClr>
                <a:srgbClr val="FADA7A"/>
              </a:buClr>
              <a:buSzPct val="65000"/>
              <a:buFont typeface="Wingdings 2" panose="05020102010507070707" pitchFamily="18" charset="2"/>
              <a:buChar char=""/>
              <a:defRPr sz="2400">
                <a:solidFill>
                  <a:schemeClr val="tx1"/>
                </a:solidFill>
                <a:latin typeface="Calibri" panose="020F0502020204030204" pitchFamily="34" charset="0"/>
              </a:defRPr>
            </a:lvl6pPr>
            <a:lvl7pPr marL="2376488" indent="-209550" eaLnBrk="0" fontAlgn="base" hangingPunct="0">
              <a:spcBef>
                <a:spcPct val="20000"/>
              </a:spcBef>
              <a:spcAft>
                <a:spcPct val="0"/>
              </a:spcAft>
              <a:buClr>
                <a:srgbClr val="FADA7A"/>
              </a:buClr>
              <a:buSzPct val="65000"/>
              <a:buFont typeface="Wingdings 2" panose="05020102010507070707" pitchFamily="18" charset="2"/>
              <a:buChar char=""/>
              <a:defRPr sz="2400">
                <a:solidFill>
                  <a:schemeClr val="tx1"/>
                </a:solidFill>
                <a:latin typeface="Calibri" panose="020F0502020204030204" pitchFamily="34" charset="0"/>
              </a:defRPr>
            </a:lvl7pPr>
            <a:lvl8pPr marL="2833688" indent="-209550" eaLnBrk="0" fontAlgn="base" hangingPunct="0">
              <a:spcBef>
                <a:spcPct val="20000"/>
              </a:spcBef>
              <a:spcAft>
                <a:spcPct val="0"/>
              </a:spcAft>
              <a:buClr>
                <a:srgbClr val="FADA7A"/>
              </a:buClr>
              <a:buSzPct val="65000"/>
              <a:buFont typeface="Wingdings 2" panose="05020102010507070707" pitchFamily="18" charset="2"/>
              <a:buChar char=""/>
              <a:defRPr sz="2400">
                <a:solidFill>
                  <a:schemeClr val="tx1"/>
                </a:solidFill>
                <a:latin typeface="Calibri" panose="020F0502020204030204" pitchFamily="34" charset="0"/>
              </a:defRPr>
            </a:lvl8pPr>
            <a:lvl9pPr marL="3290888" indent="-209550" eaLnBrk="0" fontAlgn="base" hangingPunct="0">
              <a:spcBef>
                <a:spcPct val="20000"/>
              </a:spcBef>
              <a:spcAft>
                <a:spcPct val="0"/>
              </a:spcAft>
              <a:buClr>
                <a:srgbClr val="FADA7A"/>
              </a:buClr>
              <a:buSzPct val="65000"/>
              <a:buFont typeface="Wingdings 2" panose="05020102010507070707" pitchFamily="18" charset="2"/>
              <a:buChar char=""/>
              <a:defRPr sz="2400">
                <a:solidFill>
                  <a:schemeClr val="tx1"/>
                </a:solidFill>
                <a:latin typeface="Calibri" panose="020F0502020204030204" pitchFamily="34" charset="0"/>
              </a:defRPr>
            </a:lvl9pPr>
          </a:lstStyle>
          <a:p>
            <a:pPr eaLnBrk="1" hangingPunct="1">
              <a:lnSpc>
                <a:spcPct val="100000"/>
              </a:lnSpc>
              <a:buFontTx/>
              <a:buNone/>
            </a:pPr>
            <a:r>
              <a:rPr lang="en-US" altLang="en-US" sz="2400" dirty="0"/>
              <a:t>	Method 2: Recover aggregate by the ignition method, then conduct AASHTO T84 and T85 on the fine and course fractions like any other aggregate.</a:t>
            </a:r>
          </a:p>
        </p:txBody>
      </p:sp>
      <p:pic>
        <p:nvPicPr>
          <p:cNvPr id="17920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08012" y="1676400"/>
            <a:ext cx="2147054"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08012" y="3911600"/>
            <a:ext cx="2147054" cy="243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92822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a:xfrm>
            <a:off x="2034822" y="514350"/>
            <a:ext cx="8229600" cy="1016000"/>
          </a:xfrm>
        </p:spPr>
        <p:txBody>
          <a:bodyPr/>
          <a:lstStyle/>
          <a:p>
            <a:pPr eaLnBrk="1" hangingPunct="1"/>
            <a:r>
              <a:rPr lang="en-US" altLang="en-US" sz="3911" dirty="0"/>
              <a:t>RAP Aggregate Bulk Specific Gravity</a:t>
            </a:r>
          </a:p>
        </p:txBody>
      </p:sp>
      <p:sp>
        <p:nvSpPr>
          <p:cNvPr id="180227" name="Content Placeholder 2"/>
          <p:cNvSpPr>
            <a:spLocks noGrp="1"/>
          </p:cNvSpPr>
          <p:nvPr>
            <p:ph idx="1"/>
          </p:nvPr>
        </p:nvSpPr>
        <p:spPr>
          <a:xfrm>
            <a:off x="1708732" y="2006544"/>
            <a:ext cx="5458178" cy="4346222"/>
          </a:xfrm>
        </p:spPr>
        <p:txBody>
          <a:bodyPr/>
          <a:lstStyle/>
          <a:p>
            <a:pPr eaLnBrk="1" hangingPunct="1">
              <a:buFontTx/>
              <a:buNone/>
            </a:pPr>
            <a:r>
              <a:rPr lang="en-US" altLang="en-US" sz="2400" dirty="0"/>
              <a:t>Method 3: Estimated </a:t>
            </a:r>
            <a:r>
              <a:rPr lang="en-US" altLang="en-US" sz="2400" i="1" dirty="0"/>
              <a:t>G</a:t>
            </a:r>
            <a:r>
              <a:rPr lang="en-US" altLang="en-US" sz="2400" i="1" baseline="-25000" dirty="0"/>
              <a:t>sb</a:t>
            </a:r>
            <a:r>
              <a:rPr lang="en-US" altLang="en-US" sz="2400" dirty="0"/>
              <a:t> from </a:t>
            </a:r>
            <a:r>
              <a:rPr lang="en-US" altLang="en-US" sz="2400" i="1" dirty="0"/>
              <a:t>G</a:t>
            </a:r>
            <a:r>
              <a:rPr lang="en-US" altLang="en-US" sz="2400" i="1" baseline="-25000" dirty="0"/>
              <a:t>mm</a:t>
            </a:r>
            <a:r>
              <a:rPr lang="en-US" altLang="en-US" sz="2400" dirty="0"/>
              <a:t> &amp; </a:t>
            </a:r>
            <a:r>
              <a:rPr lang="en-US" altLang="en-US" sz="2400" i="1" dirty="0" err="1"/>
              <a:t>P</a:t>
            </a:r>
            <a:r>
              <a:rPr lang="en-US" altLang="en-US" sz="2400" i="1" baseline="-25000" dirty="0" err="1"/>
              <a:t>ba</a:t>
            </a:r>
            <a:r>
              <a:rPr lang="en-US" altLang="en-US" sz="2400" dirty="0"/>
              <a:t> </a:t>
            </a:r>
          </a:p>
          <a:p>
            <a:pPr marL="863611" lvl="1" indent="-457206" eaLnBrk="1" hangingPunct="1">
              <a:buFont typeface="Calibri" panose="020F0502020204030204" pitchFamily="34" charset="0"/>
              <a:buAutoNum type="arabicPeriod"/>
            </a:pPr>
            <a:r>
              <a:rPr lang="en-US" altLang="en-US" sz="2400" dirty="0"/>
              <a:t>Determine G</a:t>
            </a:r>
            <a:r>
              <a:rPr lang="en-US" altLang="en-US" sz="2400" baseline="-25000" dirty="0"/>
              <a:t>mm</a:t>
            </a:r>
            <a:r>
              <a:rPr lang="en-US" altLang="en-US" sz="2400" dirty="0"/>
              <a:t> (w/ </a:t>
            </a:r>
            <a:r>
              <a:rPr lang="en-US" altLang="en-US" sz="2400" dirty="0" err="1"/>
              <a:t>dryback</a:t>
            </a:r>
            <a:r>
              <a:rPr lang="en-US" altLang="en-US" sz="2400" dirty="0"/>
              <a:t>) of RAP sample</a:t>
            </a:r>
          </a:p>
          <a:p>
            <a:pPr marL="863611" lvl="1" indent="-457206" eaLnBrk="1" hangingPunct="1">
              <a:buFont typeface="Calibri" panose="020F0502020204030204" pitchFamily="34" charset="0"/>
              <a:buAutoNum type="arabicPeriod"/>
            </a:pPr>
            <a:r>
              <a:rPr lang="en-US" altLang="en-US" sz="2400" dirty="0"/>
              <a:t>Calculate </a:t>
            </a:r>
            <a:r>
              <a:rPr lang="en-US" altLang="en-US" sz="2400" i="1" dirty="0"/>
              <a:t>G</a:t>
            </a:r>
            <a:r>
              <a:rPr lang="en-US" altLang="en-US" sz="2400" i="1" baseline="-25000" dirty="0"/>
              <a:t>se</a:t>
            </a:r>
            <a:r>
              <a:rPr lang="en-US" altLang="en-US" sz="2400" dirty="0"/>
              <a:t> using Eq. 1:</a:t>
            </a:r>
          </a:p>
          <a:p>
            <a:pPr marL="863611" lvl="1" indent="-457206" eaLnBrk="1" hangingPunct="1">
              <a:buClr>
                <a:srgbClr val="727CA3"/>
              </a:buClr>
              <a:buFont typeface="Calibri" panose="020F0502020204030204" pitchFamily="34" charset="0"/>
              <a:buAutoNum type="arabicPeriod" startAt="3"/>
            </a:pPr>
            <a:r>
              <a:rPr lang="en-US" altLang="en-US" sz="2400" dirty="0">
                <a:solidFill>
                  <a:srgbClr val="000000"/>
                </a:solidFill>
              </a:rPr>
              <a:t>Estimate the absorbed asphalt, </a:t>
            </a:r>
            <a:r>
              <a:rPr lang="en-US" altLang="en-US" sz="2400" i="1" dirty="0" err="1">
                <a:solidFill>
                  <a:srgbClr val="000000"/>
                </a:solidFill>
              </a:rPr>
              <a:t>P</a:t>
            </a:r>
            <a:r>
              <a:rPr lang="en-US" altLang="en-US" sz="2400" i="1" baseline="-25000" dirty="0" err="1">
                <a:solidFill>
                  <a:srgbClr val="000000"/>
                </a:solidFill>
              </a:rPr>
              <a:t>ba</a:t>
            </a:r>
            <a:r>
              <a:rPr lang="en-US" altLang="en-US" sz="2400" i="1" dirty="0">
                <a:solidFill>
                  <a:srgbClr val="000000"/>
                </a:solidFill>
              </a:rPr>
              <a:t> , </a:t>
            </a:r>
            <a:r>
              <a:rPr lang="en-US" altLang="en-US" sz="2400" dirty="0">
                <a:solidFill>
                  <a:srgbClr val="000000"/>
                </a:solidFill>
              </a:rPr>
              <a:t>based on historical values for the plant location.   </a:t>
            </a:r>
          </a:p>
          <a:p>
            <a:pPr marL="863611" lvl="1" indent="-457206" eaLnBrk="1" hangingPunct="1">
              <a:buClr>
                <a:srgbClr val="727CA3"/>
              </a:buClr>
              <a:buFont typeface="Calibri" panose="020F0502020204030204" pitchFamily="34" charset="0"/>
              <a:buAutoNum type="arabicPeriod" startAt="3"/>
            </a:pPr>
            <a:r>
              <a:rPr lang="en-US" altLang="en-US" sz="2400" dirty="0">
                <a:solidFill>
                  <a:srgbClr val="000000"/>
                </a:solidFill>
              </a:rPr>
              <a:t>Calculate </a:t>
            </a:r>
            <a:r>
              <a:rPr lang="en-US" altLang="en-US" sz="2400" i="1" dirty="0">
                <a:solidFill>
                  <a:srgbClr val="000000"/>
                </a:solidFill>
              </a:rPr>
              <a:t>G</a:t>
            </a:r>
            <a:r>
              <a:rPr lang="en-US" altLang="en-US" sz="2400" i="1" baseline="-25000" dirty="0">
                <a:solidFill>
                  <a:srgbClr val="000000"/>
                </a:solidFill>
              </a:rPr>
              <a:t>sb</a:t>
            </a:r>
            <a:r>
              <a:rPr lang="en-US" altLang="en-US" sz="2400" dirty="0">
                <a:solidFill>
                  <a:srgbClr val="000000"/>
                </a:solidFill>
              </a:rPr>
              <a:t> using Eq. 2:</a:t>
            </a:r>
          </a:p>
        </p:txBody>
      </p:sp>
      <p:sp>
        <p:nvSpPr>
          <p:cNvPr id="180228" name="Rectangle 6"/>
          <p:cNvSpPr>
            <a:spLocks noChangeArrowheads="1"/>
          </p:cNvSpPr>
          <p:nvPr/>
        </p:nvSpPr>
        <p:spPr bwMode="auto">
          <a:xfrm>
            <a:off x="1524002" y="280139"/>
            <a:ext cx="184731" cy="20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800" b="1" i="1">
                <a:solidFill>
                  <a:schemeClr val="tx1"/>
                </a:solidFill>
                <a:latin typeface="Arial" panose="020B0604020202020204" pitchFamily="34" charset="0"/>
              </a:defRPr>
            </a:lvl1pPr>
            <a:lvl2pPr marL="742950" indent="-285750">
              <a:defRPr sz="800" b="1" i="1">
                <a:solidFill>
                  <a:schemeClr val="tx1"/>
                </a:solidFill>
                <a:latin typeface="Arial" panose="020B0604020202020204" pitchFamily="34" charset="0"/>
              </a:defRPr>
            </a:lvl2pPr>
            <a:lvl3pPr marL="1143000" indent="-228600">
              <a:defRPr sz="800" b="1" i="1">
                <a:solidFill>
                  <a:schemeClr val="tx1"/>
                </a:solidFill>
                <a:latin typeface="Arial" panose="020B0604020202020204" pitchFamily="34" charset="0"/>
              </a:defRPr>
            </a:lvl3pPr>
            <a:lvl4pPr marL="1600200" indent="-228600">
              <a:defRPr sz="800" b="1" i="1">
                <a:solidFill>
                  <a:schemeClr val="tx1"/>
                </a:solidFill>
                <a:latin typeface="Arial" panose="020B0604020202020204" pitchFamily="34" charset="0"/>
              </a:defRPr>
            </a:lvl4pPr>
            <a:lvl5pPr marL="2057400" indent="-228600">
              <a:defRPr sz="800" b="1" i="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rgbClr val="FF0000"/>
              </a:buClr>
              <a:buChar char="•"/>
              <a:defRPr sz="800" b="1" i="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rgbClr val="FF0000"/>
              </a:buClr>
              <a:buChar char="•"/>
              <a:defRPr sz="800" b="1" i="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rgbClr val="FF0000"/>
              </a:buClr>
              <a:buChar char="•"/>
              <a:defRPr sz="800" b="1" i="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rgbClr val="FF0000"/>
              </a:buClr>
              <a:buChar char="•"/>
              <a:defRPr sz="800" b="1" i="1">
                <a:solidFill>
                  <a:schemeClr val="tx1"/>
                </a:solidFill>
                <a:latin typeface="Arial" panose="020B0604020202020204" pitchFamily="34" charset="0"/>
              </a:defRPr>
            </a:lvl9pPr>
          </a:lstStyle>
          <a:p>
            <a:pPr eaLnBrk="1" hangingPunct="1">
              <a:lnSpc>
                <a:spcPct val="100000"/>
              </a:lnSpc>
              <a:spcBef>
                <a:spcPct val="0"/>
              </a:spcBef>
              <a:buClrTx/>
              <a:buFontTx/>
              <a:buNone/>
            </a:pPr>
            <a:endParaRPr lang="en-US" altLang="en-US" sz="711">
              <a:solidFill>
                <a:srgbClr val="000000"/>
              </a:solidFill>
            </a:endParaRPr>
          </a:p>
        </p:txBody>
      </p:sp>
      <p:graphicFrame>
        <p:nvGraphicFramePr>
          <p:cNvPr id="180229" name="Object 5"/>
          <p:cNvGraphicFramePr>
            <a:graphicFrameLocks noChangeAspect="1"/>
          </p:cNvGraphicFramePr>
          <p:nvPr/>
        </p:nvGraphicFramePr>
        <p:xfrm>
          <a:off x="7334955" y="2408768"/>
          <a:ext cx="3143956" cy="1085144"/>
        </p:xfrm>
        <a:graphic>
          <a:graphicData uri="http://schemas.openxmlformats.org/presentationml/2006/ole">
            <mc:AlternateContent xmlns:mc="http://schemas.openxmlformats.org/markup-compatibility/2006">
              <mc:Choice xmlns:v="urn:schemas-microsoft-com:vml" Requires="v">
                <p:oleObj spid="_x0000_s1068" name="Equation" r:id="rId3" imgW="1866090" imgH="723586" progId="Equation.3">
                  <p:embed/>
                </p:oleObj>
              </mc:Choice>
              <mc:Fallback>
                <p:oleObj name="Equation" r:id="rId3" imgW="1866090" imgH="72358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955" y="2408768"/>
                        <a:ext cx="3143956" cy="108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0230" name="Object 1"/>
          <p:cNvGraphicFramePr>
            <a:graphicFrameLocks noChangeAspect="1"/>
          </p:cNvGraphicFramePr>
          <p:nvPr/>
        </p:nvGraphicFramePr>
        <p:xfrm>
          <a:off x="7227712" y="4471812"/>
          <a:ext cx="3036711" cy="1113366"/>
        </p:xfrm>
        <a:graphic>
          <a:graphicData uri="http://schemas.openxmlformats.org/presentationml/2006/ole">
            <mc:AlternateContent xmlns:mc="http://schemas.openxmlformats.org/markup-compatibility/2006">
              <mc:Choice xmlns:v="urn:schemas-microsoft-com:vml" Requires="v">
                <p:oleObj spid="_x0000_s1069" name="Equation" r:id="rId5" imgW="1689100" imgH="685800" progId="Equation.3">
                  <p:embed/>
                </p:oleObj>
              </mc:Choice>
              <mc:Fallback>
                <p:oleObj name="Equation" r:id="rId5" imgW="1689100" imgH="685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7712" y="4471812"/>
                        <a:ext cx="3036711" cy="111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p:nvPr/>
        </p:nvSpPr>
        <p:spPr>
          <a:xfrm>
            <a:off x="8499124" y="2019300"/>
            <a:ext cx="1075807" cy="338554"/>
          </a:xfrm>
          <a:prstGeom prst="rect">
            <a:avLst/>
          </a:prstGeom>
          <a:noFill/>
          <a:ln>
            <a:solidFill>
              <a:schemeClr val="accent1"/>
            </a:solidFill>
          </a:ln>
        </p:spPr>
        <p:txBody>
          <a:bodyPr wrap="none">
            <a:spAutoFit/>
          </a:bodyPr>
          <a:lstStyle/>
          <a:p>
            <a:pPr>
              <a:buFontTx/>
              <a:buNone/>
              <a:defRPr/>
            </a:pPr>
            <a:r>
              <a:rPr lang="en-US" sz="1600" dirty="0"/>
              <a:t>Equation 1</a:t>
            </a:r>
          </a:p>
        </p:txBody>
      </p:sp>
      <p:sp>
        <p:nvSpPr>
          <p:cNvPr id="9" name="TextBox 8"/>
          <p:cNvSpPr txBox="1"/>
          <p:nvPr/>
        </p:nvSpPr>
        <p:spPr>
          <a:xfrm>
            <a:off x="8538635" y="4010378"/>
            <a:ext cx="1075807" cy="338554"/>
          </a:xfrm>
          <a:prstGeom prst="rect">
            <a:avLst/>
          </a:prstGeom>
          <a:noFill/>
          <a:ln>
            <a:solidFill>
              <a:schemeClr val="accent1"/>
            </a:solidFill>
          </a:ln>
        </p:spPr>
        <p:txBody>
          <a:bodyPr wrap="none">
            <a:spAutoFit/>
          </a:bodyPr>
          <a:lstStyle/>
          <a:p>
            <a:pPr>
              <a:buFontTx/>
              <a:buNone/>
              <a:defRPr/>
            </a:pPr>
            <a:r>
              <a:rPr lang="en-US" sz="1600" dirty="0"/>
              <a:t>Equation 2</a:t>
            </a:r>
          </a:p>
        </p:txBody>
      </p:sp>
    </p:spTree>
    <p:extLst>
      <p:ext uri="{BB962C8B-B14F-4D97-AF65-F5344CB8AC3E}">
        <p14:creationId xmlns:p14="http://schemas.microsoft.com/office/powerpoint/2010/main" val="381301733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500" y="777524"/>
            <a:ext cx="8229600" cy="1337733"/>
          </a:xfrm>
        </p:spPr>
        <p:txBody>
          <a:bodyPr/>
          <a:lstStyle/>
          <a:p>
            <a:pPr eaLnBrk="1" hangingPunct="1">
              <a:defRPr/>
            </a:pPr>
            <a:r>
              <a:rPr lang="en-US" sz="3911" dirty="0"/>
              <a:t>Recommendations</a:t>
            </a:r>
            <a:br>
              <a:rPr lang="en-US" sz="3911" dirty="0"/>
            </a:br>
            <a:r>
              <a:rPr lang="en-US" sz="3911" dirty="0">
                <a:solidFill>
                  <a:schemeClr val="bg1">
                    <a:lumMod val="50000"/>
                  </a:schemeClr>
                </a:solidFill>
              </a:rPr>
              <a:t>RAP Aggregate Gsb</a:t>
            </a:r>
          </a:p>
        </p:txBody>
      </p:sp>
      <p:sp>
        <p:nvSpPr>
          <p:cNvPr id="181251" name="Content Placeholder 2"/>
          <p:cNvSpPr>
            <a:spLocks noGrp="1"/>
          </p:cNvSpPr>
          <p:nvPr>
            <p:ph idx="1"/>
          </p:nvPr>
        </p:nvSpPr>
        <p:spPr>
          <a:xfrm>
            <a:off x="1066800" y="2209800"/>
            <a:ext cx="10287000" cy="3523544"/>
          </a:xfrm>
        </p:spPr>
        <p:txBody>
          <a:bodyPr/>
          <a:lstStyle/>
          <a:p>
            <a:pPr marL="0" indent="0" eaLnBrk="1" hangingPunct="1">
              <a:buNone/>
            </a:pPr>
            <a:r>
              <a:rPr lang="en-US" altLang="en-US" sz="3200" dirty="0" smtClean="0"/>
              <a:t>One method of determining RAP aggregate Gsb will not work for all material types.  Agencies should evaluate options to find the best method for their materials. The method that gives the lowest Gsb will result in the lowest mix VMA.  This is desirable since it will lead to higher asphalt contents and better durability.</a:t>
            </a:r>
          </a:p>
        </p:txBody>
      </p:sp>
    </p:spTree>
    <p:extLst>
      <p:ext uri="{BB962C8B-B14F-4D97-AF65-F5344CB8AC3E}">
        <p14:creationId xmlns:p14="http://schemas.microsoft.com/office/powerpoint/2010/main" val="290518312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8483092" y="1687693"/>
            <a:ext cx="1309029" cy="1733672"/>
          </a:xfr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8333136" y="4043829"/>
            <a:ext cx="1680715" cy="1285122"/>
          </a:xfrm>
          <a:prstGeom prst="rect">
            <a:avLst/>
          </a:prstGeom>
        </p:spPr>
      </p:pic>
      <p:sp>
        <p:nvSpPr>
          <p:cNvPr id="2" name="Title 1"/>
          <p:cNvSpPr>
            <a:spLocks noGrp="1"/>
          </p:cNvSpPr>
          <p:nvPr>
            <p:ph type="title"/>
          </p:nvPr>
        </p:nvSpPr>
        <p:spPr>
          <a:xfrm>
            <a:off x="1866900" y="511573"/>
            <a:ext cx="8458200" cy="927911"/>
          </a:xfrm>
        </p:spPr>
        <p:txBody>
          <a:bodyPr>
            <a:normAutofit/>
          </a:bodyPr>
          <a:lstStyle/>
          <a:p>
            <a:pPr algn="ctr"/>
            <a:r>
              <a:rPr lang="en-US" sz="3600" dirty="0" smtClean="0"/>
              <a:t>Some Tests </a:t>
            </a:r>
            <a:r>
              <a:rPr lang="en-US" sz="3600" dirty="0"/>
              <a:t>for Assessing Cracking Resistance</a:t>
            </a:r>
            <a:endParaRPr lang="en-US" sz="4000" dirty="0"/>
          </a:p>
        </p:txBody>
      </p:sp>
      <p:pic>
        <p:nvPicPr>
          <p:cNvPr id="9" name="Picture 9" descr="NCAT Lab April 9 2010 071.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5450978" y="3881266"/>
            <a:ext cx="1176833" cy="1602258"/>
          </a:xfrm>
          <a:prstGeom prst="rect">
            <a:avLst/>
          </a:prstGeom>
          <a:noFill/>
          <a:ln w="9525">
            <a:noFill/>
            <a:miter lim="800000"/>
            <a:headEnd/>
            <a:tailEnd/>
          </a:ln>
        </p:spPr>
      </p:pic>
      <p:sp>
        <p:nvSpPr>
          <p:cNvPr id="19" name="TextBox 18"/>
          <p:cNvSpPr txBox="1"/>
          <p:nvPr/>
        </p:nvSpPr>
        <p:spPr>
          <a:xfrm>
            <a:off x="4211635" y="3452750"/>
            <a:ext cx="704039" cy="307777"/>
          </a:xfrm>
          <a:prstGeom prst="rect">
            <a:avLst/>
          </a:prstGeom>
          <a:solidFill>
            <a:schemeClr val="bg1"/>
          </a:solidFill>
        </p:spPr>
        <p:txBody>
          <a:bodyPr wrap="none" rtlCol="0">
            <a:spAutoFit/>
          </a:bodyPr>
          <a:lstStyle/>
          <a:p>
            <a:r>
              <a:rPr lang="en-US" sz="1400" b="1" dirty="0"/>
              <a:t>SCB-LA</a:t>
            </a:r>
          </a:p>
        </p:txBody>
      </p:sp>
      <p:sp>
        <p:nvSpPr>
          <p:cNvPr id="20" name="TextBox 19"/>
          <p:cNvSpPr txBox="1"/>
          <p:nvPr/>
        </p:nvSpPr>
        <p:spPr>
          <a:xfrm>
            <a:off x="5484132" y="5492244"/>
            <a:ext cx="1121845" cy="307777"/>
          </a:xfrm>
          <a:prstGeom prst="rect">
            <a:avLst/>
          </a:prstGeom>
          <a:solidFill>
            <a:schemeClr val="bg1"/>
          </a:solidFill>
        </p:spPr>
        <p:txBody>
          <a:bodyPr wrap="square" rtlCol="0">
            <a:spAutoFit/>
          </a:bodyPr>
          <a:lstStyle/>
          <a:p>
            <a:r>
              <a:rPr lang="en-US" sz="1400" b="1" dirty="0"/>
              <a:t>Energy Ratio</a:t>
            </a:r>
          </a:p>
        </p:txBody>
      </p:sp>
      <p:sp>
        <p:nvSpPr>
          <p:cNvPr id="21" name="TextBox 20"/>
          <p:cNvSpPr txBox="1"/>
          <p:nvPr/>
        </p:nvSpPr>
        <p:spPr>
          <a:xfrm>
            <a:off x="8925149" y="3484602"/>
            <a:ext cx="841512" cy="307777"/>
          </a:xfrm>
          <a:prstGeom prst="rect">
            <a:avLst/>
          </a:prstGeom>
          <a:solidFill>
            <a:schemeClr val="bg1"/>
          </a:solidFill>
        </p:spPr>
        <p:txBody>
          <a:bodyPr wrap="none" rtlCol="0">
            <a:spAutoFit/>
          </a:bodyPr>
          <a:lstStyle/>
          <a:p>
            <a:r>
              <a:rPr lang="en-US" sz="1400" b="1" dirty="0"/>
              <a:t>OT-NCAT</a:t>
            </a:r>
          </a:p>
        </p:txBody>
      </p:sp>
      <p:sp>
        <p:nvSpPr>
          <p:cNvPr id="22" name="TextBox 21"/>
          <p:cNvSpPr txBox="1"/>
          <p:nvPr/>
        </p:nvSpPr>
        <p:spPr>
          <a:xfrm>
            <a:off x="8740906" y="5533085"/>
            <a:ext cx="865173" cy="307777"/>
          </a:xfrm>
          <a:prstGeom prst="rect">
            <a:avLst/>
          </a:prstGeom>
          <a:solidFill>
            <a:schemeClr val="bg1"/>
          </a:solidFill>
        </p:spPr>
        <p:txBody>
          <a:bodyPr wrap="none" rtlCol="0">
            <a:spAutoFit/>
          </a:bodyPr>
          <a:lstStyle/>
          <a:p>
            <a:r>
              <a:rPr lang="en-US" sz="1400" b="1" dirty="0"/>
              <a:t>Cantabro</a:t>
            </a:r>
          </a:p>
        </p:txBody>
      </p:sp>
      <p:sp>
        <p:nvSpPr>
          <p:cNvPr id="23" name="TextBox 22"/>
          <p:cNvSpPr txBox="1"/>
          <p:nvPr/>
        </p:nvSpPr>
        <p:spPr>
          <a:xfrm>
            <a:off x="5878682" y="3448977"/>
            <a:ext cx="505267" cy="307777"/>
          </a:xfrm>
          <a:prstGeom prst="rect">
            <a:avLst/>
          </a:prstGeom>
          <a:solidFill>
            <a:schemeClr val="bg1"/>
          </a:solidFill>
        </p:spPr>
        <p:txBody>
          <a:bodyPr wrap="none" rtlCol="0">
            <a:spAutoFit/>
          </a:bodyPr>
          <a:lstStyle/>
          <a:p>
            <a:r>
              <a:rPr lang="en-US" sz="1400" b="1" dirty="0" smtClean="0"/>
              <a:t>I-FIT</a:t>
            </a:r>
            <a:endParaRPr lang="en-US" sz="1400" b="1" dirty="0"/>
          </a:p>
        </p:txBody>
      </p:sp>
      <p:pic>
        <p:nvPicPr>
          <p:cNvPr id="25" name="Picture 3" descr="Small confetti"/>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942835" y="1665560"/>
            <a:ext cx="1412340" cy="175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Content Placeholder 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rot="10800000">
            <a:off x="6887002" y="3862192"/>
            <a:ext cx="1392033" cy="1621331"/>
          </a:xfrm>
          <a:prstGeom prst="rect">
            <a:avLst/>
          </a:prstGeom>
          <a:noFill/>
          <a:ln w="9525">
            <a:noFill/>
            <a:miter lim="800000"/>
            <a:headEnd/>
            <a:tailEnd/>
          </a:ln>
        </p:spPr>
      </p:pic>
      <p:sp>
        <p:nvSpPr>
          <p:cNvPr id="27" name="TextBox 26"/>
          <p:cNvSpPr txBox="1"/>
          <p:nvPr/>
        </p:nvSpPr>
        <p:spPr>
          <a:xfrm>
            <a:off x="7504889" y="3484602"/>
            <a:ext cx="632737" cy="307777"/>
          </a:xfrm>
          <a:prstGeom prst="rect">
            <a:avLst/>
          </a:prstGeom>
          <a:solidFill>
            <a:schemeClr val="bg1"/>
          </a:solidFill>
        </p:spPr>
        <p:txBody>
          <a:bodyPr wrap="none" rtlCol="0">
            <a:spAutoFit/>
          </a:bodyPr>
          <a:lstStyle/>
          <a:p>
            <a:r>
              <a:rPr lang="en-US" sz="1400" b="1" dirty="0"/>
              <a:t>OT-TX</a:t>
            </a:r>
          </a:p>
        </p:txBody>
      </p:sp>
      <p:pic>
        <p:nvPicPr>
          <p:cNvPr id="28" name="Content Placeholder 3"/>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bwMode="auto">
          <a:xfrm rot="10800000">
            <a:off x="3904023" y="1637524"/>
            <a:ext cx="1454290" cy="1784811"/>
          </a:xfrm>
          <a:prstGeom prst="rect">
            <a:avLst/>
          </a:prstGeom>
          <a:noFill/>
          <a:ln w="9525">
            <a:noFill/>
            <a:miter lim="800000"/>
            <a:headEnd/>
            <a:tailEnd/>
          </a:ln>
        </p:spPr>
      </p:pic>
      <p:sp>
        <p:nvSpPr>
          <p:cNvPr id="29" name="TextBox 28"/>
          <p:cNvSpPr txBox="1"/>
          <p:nvPr/>
        </p:nvSpPr>
        <p:spPr>
          <a:xfrm>
            <a:off x="6887002" y="5495515"/>
            <a:ext cx="1392034" cy="307777"/>
          </a:xfrm>
          <a:prstGeom prst="rect">
            <a:avLst/>
          </a:prstGeom>
          <a:solidFill>
            <a:schemeClr val="bg1"/>
          </a:solidFill>
        </p:spPr>
        <p:txBody>
          <a:bodyPr wrap="square" rtlCol="0">
            <a:spAutoFit/>
          </a:bodyPr>
          <a:lstStyle/>
          <a:p>
            <a:pPr algn="ctr"/>
            <a:r>
              <a:rPr lang="en-US" sz="1400" b="1" dirty="0" err="1"/>
              <a:t>Nflex</a:t>
            </a:r>
            <a:r>
              <a:rPr lang="en-US" sz="1400" b="1" dirty="0"/>
              <a:t> Factor</a:t>
            </a:r>
          </a:p>
        </p:txBody>
      </p:sp>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t="10547" b="15822"/>
          <a:stretch/>
        </p:blipFill>
        <p:spPr>
          <a:xfrm>
            <a:off x="2443380" y="1637525"/>
            <a:ext cx="1357564" cy="1777067"/>
          </a:xfrm>
          <a:prstGeom prst="rect">
            <a:avLst/>
          </a:prstGeom>
        </p:spPr>
      </p:pic>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l="5472" t="4780" r="5593" b="4831"/>
          <a:stretch/>
        </p:blipFill>
        <p:spPr>
          <a:xfrm>
            <a:off x="5483351" y="1625469"/>
            <a:ext cx="1322119" cy="1791656"/>
          </a:xfrm>
          <a:prstGeom prst="rect">
            <a:avLst/>
          </a:prstGeom>
        </p:spPr>
      </p:pic>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14335" t="8378" r="23637"/>
          <a:stretch/>
        </p:blipFill>
        <p:spPr>
          <a:xfrm>
            <a:off x="3939546" y="3881265"/>
            <a:ext cx="1255475" cy="1602258"/>
          </a:xfrm>
          <a:prstGeom prst="rect">
            <a:avLst/>
          </a:prstGeom>
        </p:spPr>
      </p:pic>
      <p:pic>
        <p:nvPicPr>
          <p:cNvPr id="6"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l="5661" r="10961" b="10248"/>
          <a:stretch/>
        </p:blipFill>
        <p:spPr>
          <a:xfrm>
            <a:off x="2590028" y="3886289"/>
            <a:ext cx="1112858" cy="1597233"/>
          </a:xfrm>
          <a:prstGeom prst="rect">
            <a:avLst/>
          </a:prstGeom>
        </p:spPr>
      </p:pic>
      <p:sp>
        <p:nvSpPr>
          <p:cNvPr id="32" name="TextBox 31"/>
          <p:cNvSpPr txBox="1"/>
          <p:nvPr/>
        </p:nvSpPr>
        <p:spPr>
          <a:xfrm>
            <a:off x="2852959" y="3465636"/>
            <a:ext cx="468398" cy="307777"/>
          </a:xfrm>
          <a:prstGeom prst="rect">
            <a:avLst/>
          </a:prstGeom>
          <a:solidFill>
            <a:schemeClr val="bg1"/>
          </a:solidFill>
        </p:spPr>
        <p:txBody>
          <a:bodyPr wrap="none" rtlCol="0">
            <a:spAutoFit/>
          </a:bodyPr>
          <a:lstStyle/>
          <a:p>
            <a:r>
              <a:rPr lang="en-US" sz="1400" b="1" dirty="0" smtClean="0"/>
              <a:t>BBF</a:t>
            </a:r>
            <a:endParaRPr lang="en-US" sz="1400" b="1" dirty="0"/>
          </a:p>
        </p:txBody>
      </p:sp>
      <p:sp>
        <p:nvSpPr>
          <p:cNvPr id="33" name="TextBox 32"/>
          <p:cNvSpPr txBox="1"/>
          <p:nvPr/>
        </p:nvSpPr>
        <p:spPr>
          <a:xfrm>
            <a:off x="4299645" y="5495709"/>
            <a:ext cx="490106" cy="307777"/>
          </a:xfrm>
          <a:prstGeom prst="rect">
            <a:avLst/>
          </a:prstGeom>
          <a:solidFill>
            <a:schemeClr val="bg1"/>
          </a:solidFill>
        </p:spPr>
        <p:txBody>
          <a:bodyPr wrap="square" rtlCol="0">
            <a:spAutoFit/>
          </a:bodyPr>
          <a:lstStyle/>
          <a:p>
            <a:r>
              <a:rPr lang="en-US" sz="1400" b="1" dirty="0" smtClean="0"/>
              <a:t>DCT</a:t>
            </a:r>
            <a:endParaRPr lang="en-US" sz="1400" b="1" dirty="0"/>
          </a:p>
        </p:txBody>
      </p:sp>
      <p:sp>
        <p:nvSpPr>
          <p:cNvPr id="34" name="TextBox 33"/>
          <p:cNvSpPr txBox="1"/>
          <p:nvPr/>
        </p:nvSpPr>
        <p:spPr>
          <a:xfrm>
            <a:off x="2592839" y="5495313"/>
            <a:ext cx="1121845" cy="307777"/>
          </a:xfrm>
          <a:prstGeom prst="rect">
            <a:avLst/>
          </a:prstGeom>
          <a:solidFill>
            <a:schemeClr val="bg1"/>
          </a:solidFill>
        </p:spPr>
        <p:txBody>
          <a:bodyPr wrap="square" rtlCol="0">
            <a:spAutoFit/>
          </a:bodyPr>
          <a:lstStyle/>
          <a:p>
            <a:pPr algn="ctr"/>
            <a:r>
              <a:rPr lang="en-US" sz="1400" b="1" dirty="0" smtClean="0"/>
              <a:t>SVECD</a:t>
            </a:r>
            <a:endParaRPr lang="en-US" sz="1400" b="1" dirty="0"/>
          </a:p>
        </p:txBody>
      </p:sp>
    </p:spTree>
    <p:extLst>
      <p:ext uri="{BB962C8B-B14F-4D97-AF65-F5344CB8AC3E}">
        <p14:creationId xmlns:p14="http://schemas.microsoft.com/office/powerpoint/2010/main" val="66078627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b="-11782"/>
          <a:stretch/>
        </p:blipFill>
        <p:spPr>
          <a:xfrm>
            <a:off x="-1980" y="0"/>
            <a:ext cx="12193979" cy="7999250"/>
          </a:xfrm>
        </p:spPr>
      </p:pic>
      <p:sp>
        <p:nvSpPr>
          <p:cNvPr id="2" name="Title 1"/>
          <p:cNvSpPr>
            <a:spLocks noGrp="1"/>
          </p:cNvSpPr>
          <p:nvPr>
            <p:ph type="title"/>
          </p:nvPr>
        </p:nvSpPr>
        <p:spPr>
          <a:xfrm>
            <a:off x="533400" y="0"/>
            <a:ext cx="10972800" cy="1143000"/>
          </a:xfrm>
        </p:spPr>
        <p:txBody>
          <a:bodyPr/>
          <a:lstStyle/>
          <a:p>
            <a:r>
              <a:rPr lang="en-US" dirty="0" smtClean="0">
                <a:solidFill>
                  <a:schemeClr val="bg1"/>
                </a:solidFill>
              </a:rPr>
              <a:t>NCAT Test Track</a:t>
            </a:r>
            <a:endParaRPr lang="en-US" dirty="0">
              <a:solidFill>
                <a:schemeClr val="bg1"/>
              </a:solidFill>
            </a:endParaRPr>
          </a:p>
        </p:txBody>
      </p:sp>
      <p:sp>
        <p:nvSpPr>
          <p:cNvPr id="6" name="Content Placeholder 2"/>
          <p:cNvSpPr txBox="1">
            <a:spLocks/>
          </p:cNvSpPr>
          <p:nvPr/>
        </p:nvSpPr>
        <p:spPr bwMode="auto">
          <a:xfrm>
            <a:off x="914400" y="1219200"/>
            <a:ext cx="10820400" cy="5029200"/>
          </a:xfrm>
          <a:prstGeom prst="rect">
            <a:avLst/>
          </a:prstGeom>
          <a:solidFill>
            <a:schemeClr val="bg1">
              <a:lumMod val="50000"/>
              <a:alpha val="5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85BF75"/>
              </a:buClr>
              <a:buSzPct val="95000"/>
              <a:buFont typeface="Wingdings 2" pitchFamily="18" charset="2"/>
              <a:buChar char=""/>
              <a:defRPr sz="28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8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4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D2DA7A"/>
              </a:buClr>
              <a:buSzPct val="65000"/>
              <a:buFont typeface="Wingdings 2" pitchFamily="18" charset="2"/>
              <a:buChar char=""/>
              <a:defRPr sz="24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FADA7A"/>
              </a:buClr>
              <a:buSzPct val="65000"/>
              <a:buFont typeface="Wingdings 2" pitchFamily="18" charset="2"/>
              <a:buChar char=""/>
              <a:defRPr sz="24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3600" dirty="0" smtClean="0">
                <a:solidFill>
                  <a:srgbClr val="FFFF00"/>
                </a:solidFill>
              </a:rPr>
              <a:t>2006: Moderate and High RAP Content Surface Mixes</a:t>
            </a:r>
            <a:endParaRPr lang="en-US" sz="3600" dirty="0">
              <a:solidFill>
                <a:srgbClr val="FFFF00"/>
              </a:solidFill>
            </a:endParaRPr>
          </a:p>
          <a:p>
            <a:r>
              <a:rPr lang="en-US" sz="3200" dirty="0" smtClean="0">
                <a:solidFill>
                  <a:schemeClr val="bg1"/>
                </a:solidFill>
              </a:rPr>
              <a:t>Mixes with 20% and 45% RAP performed very well</a:t>
            </a:r>
          </a:p>
          <a:p>
            <a:r>
              <a:rPr lang="en-US" sz="3200" dirty="0" smtClean="0">
                <a:solidFill>
                  <a:schemeClr val="bg1"/>
                </a:solidFill>
              </a:rPr>
              <a:t>30 million ESALS over 8 years </a:t>
            </a:r>
          </a:p>
          <a:p>
            <a:r>
              <a:rPr lang="en-US" sz="3200" dirty="0" smtClean="0">
                <a:solidFill>
                  <a:schemeClr val="bg1"/>
                </a:solidFill>
              </a:rPr>
              <a:t>Minor differences in cracking support the use of softer binder for high RAP content mixes</a:t>
            </a:r>
          </a:p>
          <a:p>
            <a:r>
              <a:rPr lang="en-US" sz="3200" dirty="0" smtClean="0">
                <a:solidFill>
                  <a:schemeClr val="bg1"/>
                </a:solidFill>
              </a:rPr>
              <a:t>Lab Tests: Bending Beam Fatigue, Energy Ratio, Texas Overlay Tester</a:t>
            </a:r>
          </a:p>
          <a:p>
            <a:pPr lvl="1">
              <a:buClr>
                <a:srgbClr val="92D050"/>
              </a:buClr>
            </a:pPr>
            <a:r>
              <a:rPr lang="en-US" sz="3200" dirty="0" smtClean="0">
                <a:solidFill>
                  <a:schemeClr val="bg1"/>
                </a:solidFill>
              </a:rPr>
              <a:t>Best correlation with top-down cracking in sections was IDT Creep Rate</a:t>
            </a:r>
          </a:p>
        </p:txBody>
      </p:sp>
    </p:spTree>
    <p:extLst>
      <p:ext uri="{BB962C8B-B14F-4D97-AF65-F5344CB8AC3E}">
        <p14:creationId xmlns:p14="http://schemas.microsoft.com/office/powerpoint/2010/main" val="2832533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865"/>
            <a:ext cx="12192000" cy="6858000"/>
          </a:xfrm>
          <a:prstGeom prst="rect">
            <a:avLst/>
          </a:prstGeom>
        </p:spPr>
      </p:pic>
      <p:sp>
        <p:nvSpPr>
          <p:cNvPr id="2" name="Title 1"/>
          <p:cNvSpPr>
            <a:spLocks noGrp="1"/>
          </p:cNvSpPr>
          <p:nvPr>
            <p:ph type="title"/>
          </p:nvPr>
        </p:nvSpPr>
        <p:spPr>
          <a:xfrm>
            <a:off x="533400" y="0"/>
            <a:ext cx="10972800" cy="1143000"/>
          </a:xfrm>
        </p:spPr>
        <p:txBody>
          <a:bodyPr/>
          <a:lstStyle/>
          <a:p>
            <a:r>
              <a:rPr lang="en-US" dirty="0" smtClean="0"/>
              <a:t>NCAT Test Track</a:t>
            </a:r>
            <a:endParaRPr lang="en-US" dirty="0"/>
          </a:p>
        </p:txBody>
      </p:sp>
      <p:sp>
        <p:nvSpPr>
          <p:cNvPr id="6" name="Content Placeholder 2"/>
          <p:cNvSpPr txBox="1">
            <a:spLocks/>
          </p:cNvSpPr>
          <p:nvPr/>
        </p:nvSpPr>
        <p:spPr bwMode="auto">
          <a:xfrm>
            <a:off x="914400" y="2971800"/>
            <a:ext cx="10820400" cy="3657600"/>
          </a:xfrm>
          <a:prstGeom prst="rect">
            <a:avLst/>
          </a:prstGeom>
          <a:solidFill>
            <a:schemeClr val="bg1">
              <a:lumMod val="50000"/>
              <a:alpha val="84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85BF75"/>
              </a:buClr>
              <a:buSzPct val="95000"/>
              <a:buFont typeface="Wingdings 2" pitchFamily="18" charset="2"/>
              <a:buChar char=""/>
              <a:defRPr sz="28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8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4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D2DA7A"/>
              </a:buClr>
              <a:buSzPct val="65000"/>
              <a:buFont typeface="Wingdings 2" pitchFamily="18" charset="2"/>
              <a:buChar char=""/>
              <a:defRPr sz="24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FADA7A"/>
              </a:buClr>
              <a:buSzPct val="65000"/>
              <a:buFont typeface="Wingdings 2" pitchFamily="18" charset="2"/>
              <a:buChar char=""/>
              <a:defRPr sz="24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3200" dirty="0" smtClean="0">
                <a:solidFill>
                  <a:srgbClr val="FFFF00"/>
                </a:solidFill>
              </a:rPr>
              <a:t>2009: Virgin versus 50% High RAP Content – All Layers</a:t>
            </a:r>
            <a:endParaRPr lang="en-US" sz="3200" dirty="0">
              <a:solidFill>
                <a:srgbClr val="FFFF00"/>
              </a:solidFill>
            </a:endParaRPr>
          </a:p>
          <a:p>
            <a:r>
              <a:rPr lang="en-US" dirty="0" smtClean="0">
                <a:solidFill>
                  <a:schemeClr val="bg1"/>
                </a:solidFill>
              </a:rPr>
              <a:t>Mixes with and without WMA</a:t>
            </a:r>
          </a:p>
          <a:p>
            <a:r>
              <a:rPr lang="en-US" dirty="0" smtClean="0">
                <a:solidFill>
                  <a:schemeClr val="bg1"/>
                </a:solidFill>
              </a:rPr>
              <a:t>All sections performed very well</a:t>
            </a:r>
          </a:p>
          <a:p>
            <a:r>
              <a:rPr lang="en-US" dirty="0" smtClean="0">
                <a:solidFill>
                  <a:schemeClr val="bg1"/>
                </a:solidFill>
              </a:rPr>
              <a:t>50% HMA section – no distress through 20 million ESALS</a:t>
            </a:r>
          </a:p>
          <a:p>
            <a:r>
              <a:rPr lang="en-US" dirty="0" smtClean="0">
                <a:solidFill>
                  <a:schemeClr val="bg1"/>
                </a:solidFill>
              </a:rPr>
              <a:t>Lab Tests: BBF, Overlay Tester, SVECD</a:t>
            </a:r>
          </a:p>
          <a:p>
            <a:pPr lvl="1">
              <a:buClr>
                <a:srgbClr val="92D050"/>
              </a:buClr>
            </a:pPr>
            <a:r>
              <a:rPr lang="en-US" dirty="0" smtClean="0">
                <a:solidFill>
                  <a:schemeClr val="bg1"/>
                </a:solidFill>
              </a:rPr>
              <a:t>Best correlation with observed fatigue cracking was OT results extrapolated to measured strain level</a:t>
            </a:r>
          </a:p>
        </p:txBody>
      </p:sp>
    </p:spTree>
    <p:extLst>
      <p:ext uri="{BB962C8B-B14F-4D97-AF65-F5344CB8AC3E}">
        <p14:creationId xmlns:p14="http://schemas.microsoft.com/office/powerpoint/2010/main" val="3024745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972800" cy="971550"/>
          </a:xfrm>
        </p:spPr>
        <p:txBody>
          <a:bodyPr/>
          <a:lstStyle/>
          <a:p>
            <a:r>
              <a:rPr lang="en-US" dirty="0" smtClean="0"/>
              <a:t>Cold Central Plant Recycling</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822" b="12925"/>
          <a:stretch/>
        </p:blipFill>
        <p:spPr>
          <a:xfrm>
            <a:off x="0" y="4334572"/>
            <a:ext cx="4038600" cy="2557548"/>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9427" r="6413"/>
          <a:stretch/>
        </p:blipFill>
        <p:spPr>
          <a:xfrm>
            <a:off x="4191000" y="4315091"/>
            <a:ext cx="3962400" cy="254291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800" y="4318512"/>
            <a:ext cx="3886200" cy="2577019"/>
          </a:xfrm>
          <a:prstGeom prst="rect">
            <a:avLst/>
          </a:prstGeom>
        </p:spPr>
      </p:pic>
      <p:sp>
        <p:nvSpPr>
          <p:cNvPr id="8" name="Content Placeholder 2"/>
          <p:cNvSpPr txBox="1">
            <a:spLocks/>
          </p:cNvSpPr>
          <p:nvPr/>
        </p:nvSpPr>
        <p:spPr bwMode="auto">
          <a:xfrm>
            <a:off x="685800" y="1600201"/>
            <a:ext cx="11049000" cy="2590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85BF75"/>
              </a:buClr>
              <a:buSzPct val="95000"/>
              <a:buFont typeface="Wingdings 2" pitchFamily="18" charset="2"/>
              <a:buChar char=""/>
              <a:defRPr sz="28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8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4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D2DA7A"/>
              </a:buClr>
              <a:buSzPct val="65000"/>
              <a:buFont typeface="Wingdings 2" pitchFamily="18" charset="2"/>
              <a:buChar char=""/>
              <a:defRPr sz="24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FADA7A"/>
              </a:buClr>
              <a:buSzPct val="65000"/>
              <a:buFont typeface="Wingdings 2" pitchFamily="18" charset="2"/>
              <a:buChar char=""/>
              <a:defRPr sz="24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Sponsored by Virginia DOT</a:t>
            </a:r>
          </a:p>
          <a:p>
            <a:r>
              <a:rPr lang="en-US" dirty="0" smtClean="0"/>
              <a:t>Processed RAP 2% foamed asphalt and 1% cement</a:t>
            </a:r>
          </a:p>
          <a:p>
            <a:r>
              <a:rPr lang="en-US" dirty="0" smtClean="0"/>
              <a:t>Serves as base layer with overlays of 4 inches and 6 inches</a:t>
            </a:r>
          </a:p>
          <a:p>
            <a:r>
              <a:rPr lang="en-US" dirty="0" smtClean="0"/>
              <a:t>Objective: quantify the structural contribution (empirical and M-E)</a:t>
            </a:r>
          </a:p>
          <a:p>
            <a:r>
              <a:rPr lang="en-US" dirty="0" smtClean="0"/>
              <a:t>Performance has been outstanding – no distress 11 MESALs and counting</a:t>
            </a:r>
            <a:endParaRPr lang="en-US" dirty="0"/>
          </a:p>
        </p:txBody>
      </p:sp>
    </p:spTree>
    <p:extLst>
      <p:ext uri="{BB962C8B-B14F-4D97-AF65-F5344CB8AC3E}">
        <p14:creationId xmlns:p14="http://schemas.microsoft.com/office/powerpoint/2010/main" val="398671001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p:cNvSpPr>
            <a:spLocks noGrp="1"/>
          </p:cNvSpPr>
          <p:nvPr>
            <p:ph type="title"/>
          </p:nvPr>
        </p:nvSpPr>
        <p:spPr>
          <a:xfrm>
            <a:off x="533400" y="152400"/>
            <a:ext cx="10972800" cy="1143000"/>
          </a:xfrm>
        </p:spPr>
        <p:txBody>
          <a:bodyPr/>
          <a:lstStyle/>
          <a:p>
            <a:r>
              <a:rPr lang="en-US" dirty="0" smtClean="0"/>
              <a:t>NCAT Test Track</a:t>
            </a:r>
            <a:endParaRPr lang="en-US" dirty="0"/>
          </a:p>
        </p:txBody>
      </p:sp>
      <p:sp>
        <p:nvSpPr>
          <p:cNvPr id="6" name="Content Placeholder 2"/>
          <p:cNvSpPr txBox="1">
            <a:spLocks/>
          </p:cNvSpPr>
          <p:nvPr/>
        </p:nvSpPr>
        <p:spPr bwMode="auto">
          <a:xfrm>
            <a:off x="1828800" y="4953000"/>
            <a:ext cx="9372600" cy="1676400"/>
          </a:xfrm>
          <a:prstGeom prst="rect">
            <a:avLst/>
          </a:prstGeom>
          <a:solidFill>
            <a:schemeClr val="bg1">
              <a:lumMod val="50000"/>
              <a:alpha val="61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85BF75"/>
              </a:buClr>
              <a:buSzPct val="95000"/>
              <a:buFont typeface="Wingdings 2" pitchFamily="18" charset="2"/>
              <a:buChar char=""/>
              <a:defRPr sz="28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8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4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D2DA7A"/>
              </a:buClr>
              <a:buSzPct val="65000"/>
              <a:buFont typeface="Wingdings 2" pitchFamily="18" charset="2"/>
              <a:buChar char=""/>
              <a:defRPr sz="24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FADA7A"/>
              </a:buClr>
              <a:buSzPct val="65000"/>
              <a:buFont typeface="Wingdings 2" pitchFamily="18" charset="2"/>
              <a:buChar char=""/>
              <a:defRPr sz="24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3200" dirty="0" smtClean="0">
                <a:solidFill>
                  <a:srgbClr val="FFFF00"/>
                </a:solidFill>
              </a:rPr>
              <a:t>2015: Cracking Group Experiment: Top-Down Focus</a:t>
            </a:r>
            <a:endParaRPr lang="en-US" sz="3200" dirty="0">
              <a:solidFill>
                <a:srgbClr val="FFFF00"/>
              </a:solidFill>
            </a:endParaRPr>
          </a:p>
          <a:p>
            <a:r>
              <a:rPr lang="en-US" dirty="0" smtClean="0">
                <a:solidFill>
                  <a:schemeClr val="bg1"/>
                </a:solidFill>
              </a:rPr>
              <a:t>7 surface </a:t>
            </a:r>
            <a:r>
              <a:rPr lang="en-US" dirty="0" smtClean="0">
                <a:solidFill>
                  <a:schemeClr val="bg1"/>
                </a:solidFill>
              </a:rPr>
              <a:t>mixes with a range of expected cracking resistance</a:t>
            </a:r>
          </a:p>
          <a:p>
            <a:r>
              <a:rPr lang="en-US" dirty="0" smtClean="0">
                <a:solidFill>
                  <a:schemeClr val="bg1"/>
                </a:solidFill>
              </a:rPr>
              <a:t>Lab Tests: I-FIT, SCB-LTRC, Overlay Test, Energy </a:t>
            </a:r>
            <a:r>
              <a:rPr lang="en-US" dirty="0" smtClean="0">
                <a:solidFill>
                  <a:schemeClr val="bg1"/>
                </a:solidFill>
              </a:rPr>
              <a:t>Ratio, &amp; others</a:t>
            </a:r>
            <a:endParaRPr lang="en-US" dirty="0" smtClean="0">
              <a:solidFill>
                <a:schemeClr val="bg1"/>
              </a:solidFill>
            </a:endParaRPr>
          </a:p>
        </p:txBody>
      </p:sp>
    </p:spTree>
    <p:extLst>
      <p:ext uri="{BB962C8B-B14F-4D97-AF65-F5344CB8AC3E}">
        <p14:creationId xmlns:p14="http://schemas.microsoft.com/office/powerpoint/2010/main" val="1174165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164" y="535669"/>
            <a:ext cx="10972800" cy="1143000"/>
          </a:xfrm>
        </p:spPr>
        <p:txBody>
          <a:bodyPr/>
          <a:lstStyle/>
          <a:p>
            <a:r>
              <a:rPr lang="en-US" sz="4400" dirty="0" smtClean="0"/>
              <a:t>2016 MnROAD Thermal Cracking Experiment</a:t>
            </a:r>
            <a:endParaRPr lang="en-US" sz="4400" dirty="0"/>
          </a:p>
        </p:txBody>
      </p:sp>
      <p:grpSp>
        <p:nvGrpSpPr>
          <p:cNvPr id="4" name="Group 3"/>
          <p:cNvGrpSpPr/>
          <p:nvPr/>
        </p:nvGrpSpPr>
        <p:grpSpPr>
          <a:xfrm>
            <a:off x="384717" y="1838292"/>
            <a:ext cx="6063379" cy="4310260"/>
            <a:chOff x="1202871" y="1171716"/>
            <a:chExt cx="6781800" cy="5295900"/>
          </a:xfrm>
        </p:grpSpPr>
        <p:grpSp>
          <p:nvGrpSpPr>
            <p:cNvPr id="5" name="Group 4"/>
            <p:cNvGrpSpPr/>
            <p:nvPr/>
          </p:nvGrpSpPr>
          <p:grpSpPr>
            <a:xfrm>
              <a:off x="1202871" y="1171716"/>
              <a:ext cx="6781800" cy="5295900"/>
              <a:chOff x="1181100" y="781050"/>
              <a:chExt cx="6781800" cy="5295900"/>
            </a:xfrm>
          </p:grpSpPr>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781050"/>
                <a:ext cx="6781800"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447799" y="1062335"/>
                <a:ext cx="685800" cy="567235"/>
              </a:xfrm>
              <a:prstGeom prst="rect">
                <a:avLst/>
              </a:prstGeom>
              <a:noFill/>
            </p:spPr>
            <p:txBody>
              <a:bodyPr wrap="square" rtlCol="0">
                <a:spAutoFit/>
              </a:bodyPr>
              <a:lstStyle/>
              <a:p>
                <a:r>
                  <a:rPr lang="en-US" sz="2400" b="1" dirty="0" smtClean="0">
                    <a:solidFill>
                      <a:prstClr val="white"/>
                    </a:solidFill>
                  </a:rPr>
                  <a:t>16</a:t>
                </a:r>
                <a:endParaRPr lang="en-US" sz="2400" b="1" dirty="0">
                  <a:solidFill>
                    <a:prstClr val="white"/>
                  </a:solidFill>
                </a:endParaRPr>
              </a:p>
            </p:txBody>
          </p:sp>
          <p:sp>
            <p:nvSpPr>
              <p:cNvPr id="10" name="TextBox 9"/>
              <p:cNvSpPr txBox="1"/>
              <p:nvPr/>
            </p:nvSpPr>
            <p:spPr>
              <a:xfrm>
                <a:off x="2133600" y="1523999"/>
                <a:ext cx="762001" cy="567235"/>
              </a:xfrm>
              <a:prstGeom prst="rect">
                <a:avLst/>
              </a:prstGeom>
              <a:noFill/>
            </p:spPr>
            <p:txBody>
              <a:bodyPr wrap="square" rtlCol="0">
                <a:spAutoFit/>
              </a:bodyPr>
              <a:lstStyle/>
              <a:p>
                <a:r>
                  <a:rPr lang="en-US" sz="2400" b="1" dirty="0" smtClean="0">
                    <a:solidFill>
                      <a:prstClr val="white"/>
                    </a:solidFill>
                  </a:rPr>
                  <a:t>17</a:t>
                </a:r>
                <a:endParaRPr lang="en-US" sz="2400" b="1" dirty="0">
                  <a:solidFill>
                    <a:prstClr val="white"/>
                  </a:solidFill>
                </a:endParaRPr>
              </a:p>
            </p:txBody>
          </p:sp>
          <p:sp>
            <p:nvSpPr>
              <p:cNvPr id="11" name="TextBox 10"/>
              <p:cNvSpPr txBox="1"/>
              <p:nvPr/>
            </p:nvSpPr>
            <p:spPr>
              <a:xfrm>
                <a:off x="6934200" y="5105400"/>
                <a:ext cx="634886" cy="567235"/>
              </a:xfrm>
              <a:prstGeom prst="rect">
                <a:avLst/>
              </a:prstGeom>
              <a:noFill/>
            </p:spPr>
            <p:txBody>
              <a:bodyPr wrap="square" rtlCol="0">
                <a:spAutoFit/>
              </a:bodyPr>
              <a:lstStyle/>
              <a:p>
                <a:r>
                  <a:rPr lang="en-US" sz="2400" b="1" dirty="0" smtClean="0">
                    <a:solidFill>
                      <a:prstClr val="white"/>
                    </a:solidFill>
                  </a:rPr>
                  <a:t>23</a:t>
                </a:r>
                <a:endParaRPr lang="en-US" sz="2400" b="1" dirty="0">
                  <a:solidFill>
                    <a:prstClr val="white"/>
                  </a:solidFill>
                </a:endParaRPr>
              </a:p>
            </p:txBody>
          </p:sp>
          <p:sp>
            <p:nvSpPr>
              <p:cNvPr id="12" name="TextBox 11"/>
              <p:cNvSpPr txBox="1"/>
              <p:nvPr/>
            </p:nvSpPr>
            <p:spPr>
              <a:xfrm>
                <a:off x="6096000" y="4495800"/>
                <a:ext cx="667822" cy="567235"/>
              </a:xfrm>
              <a:prstGeom prst="rect">
                <a:avLst/>
              </a:prstGeom>
              <a:noFill/>
            </p:spPr>
            <p:txBody>
              <a:bodyPr wrap="square" rtlCol="0">
                <a:spAutoFit/>
              </a:bodyPr>
              <a:lstStyle/>
              <a:p>
                <a:r>
                  <a:rPr lang="en-US" sz="2400" b="1" dirty="0" smtClean="0">
                    <a:solidFill>
                      <a:prstClr val="white"/>
                    </a:solidFill>
                  </a:rPr>
                  <a:t>22</a:t>
                </a:r>
                <a:endParaRPr lang="en-US" sz="2400" b="1" dirty="0">
                  <a:solidFill>
                    <a:prstClr val="white"/>
                  </a:solidFill>
                </a:endParaRPr>
              </a:p>
            </p:txBody>
          </p:sp>
          <p:sp>
            <p:nvSpPr>
              <p:cNvPr id="13" name="TextBox 12"/>
              <p:cNvSpPr txBox="1"/>
              <p:nvPr/>
            </p:nvSpPr>
            <p:spPr>
              <a:xfrm>
                <a:off x="5312229" y="4001984"/>
                <a:ext cx="658087" cy="567235"/>
              </a:xfrm>
              <a:prstGeom prst="rect">
                <a:avLst/>
              </a:prstGeom>
              <a:noFill/>
            </p:spPr>
            <p:txBody>
              <a:bodyPr wrap="square" rtlCol="0">
                <a:spAutoFit/>
              </a:bodyPr>
              <a:lstStyle/>
              <a:p>
                <a:r>
                  <a:rPr lang="en-US" sz="2400" b="1" dirty="0" smtClean="0">
                    <a:solidFill>
                      <a:prstClr val="white"/>
                    </a:solidFill>
                  </a:rPr>
                  <a:t>21</a:t>
                </a:r>
                <a:endParaRPr lang="en-US" sz="2400" b="1" dirty="0">
                  <a:solidFill>
                    <a:prstClr val="white"/>
                  </a:solidFill>
                </a:endParaRPr>
              </a:p>
            </p:txBody>
          </p:sp>
          <p:sp>
            <p:nvSpPr>
              <p:cNvPr id="14" name="TextBox 13"/>
              <p:cNvSpPr txBox="1"/>
              <p:nvPr/>
            </p:nvSpPr>
            <p:spPr>
              <a:xfrm>
                <a:off x="4474029" y="3358001"/>
                <a:ext cx="702779" cy="567235"/>
              </a:xfrm>
              <a:prstGeom prst="rect">
                <a:avLst/>
              </a:prstGeom>
              <a:noFill/>
            </p:spPr>
            <p:txBody>
              <a:bodyPr wrap="square" rtlCol="0">
                <a:spAutoFit/>
              </a:bodyPr>
              <a:lstStyle/>
              <a:p>
                <a:r>
                  <a:rPr lang="en-US" sz="2400" b="1" dirty="0" smtClean="0">
                    <a:solidFill>
                      <a:prstClr val="white"/>
                    </a:solidFill>
                  </a:rPr>
                  <a:t>20</a:t>
                </a:r>
                <a:endParaRPr lang="en-US" sz="2400" b="1" dirty="0">
                  <a:solidFill>
                    <a:prstClr val="white"/>
                  </a:solidFill>
                </a:endParaRPr>
              </a:p>
            </p:txBody>
          </p:sp>
          <p:sp>
            <p:nvSpPr>
              <p:cNvPr id="15" name="TextBox 14"/>
              <p:cNvSpPr txBox="1"/>
              <p:nvPr/>
            </p:nvSpPr>
            <p:spPr>
              <a:xfrm>
                <a:off x="3712029" y="2743200"/>
                <a:ext cx="762001" cy="567235"/>
              </a:xfrm>
              <a:prstGeom prst="rect">
                <a:avLst/>
              </a:prstGeom>
              <a:noFill/>
            </p:spPr>
            <p:txBody>
              <a:bodyPr wrap="square" rtlCol="0">
                <a:spAutoFit/>
              </a:bodyPr>
              <a:lstStyle/>
              <a:p>
                <a:r>
                  <a:rPr lang="en-US" sz="2400" b="1" dirty="0" smtClean="0">
                    <a:solidFill>
                      <a:prstClr val="white"/>
                    </a:solidFill>
                  </a:rPr>
                  <a:t>19</a:t>
                </a:r>
                <a:endParaRPr lang="en-US" sz="2400" b="1" dirty="0">
                  <a:solidFill>
                    <a:prstClr val="white"/>
                  </a:solidFill>
                </a:endParaRPr>
              </a:p>
            </p:txBody>
          </p:sp>
          <p:sp>
            <p:nvSpPr>
              <p:cNvPr id="16" name="TextBox 15"/>
              <p:cNvSpPr txBox="1"/>
              <p:nvPr/>
            </p:nvSpPr>
            <p:spPr>
              <a:xfrm>
                <a:off x="2895600" y="2133600"/>
                <a:ext cx="658925" cy="567235"/>
              </a:xfrm>
              <a:prstGeom prst="rect">
                <a:avLst/>
              </a:prstGeom>
              <a:noFill/>
            </p:spPr>
            <p:txBody>
              <a:bodyPr wrap="square" rtlCol="0">
                <a:spAutoFit/>
              </a:bodyPr>
              <a:lstStyle/>
              <a:p>
                <a:r>
                  <a:rPr lang="en-US" sz="2400" b="1" dirty="0" smtClean="0">
                    <a:solidFill>
                      <a:prstClr val="white"/>
                    </a:solidFill>
                  </a:rPr>
                  <a:t>18</a:t>
                </a:r>
                <a:endParaRPr lang="en-US" sz="2400" b="1" dirty="0">
                  <a:solidFill>
                    <a:prstClr val="white"/>
                  </a:solidFill>
                </a:endParaRPr>
              </a:p>
            </p:txBody>
          </p:sp>
        </p:grpSp>
        <p:cxnSp>
          <p:nvCxnSpPr>
            <p:cNvPr id="6" name="Straight Arrow Connector 5"/>
            <p:cNvCxnSpPr/>
            <p:nvPr/>
          </p:nvCxnSpPr>
          <p:spPr>
            <a:xfrm flipH="1">
              <a:off x="2155371" y="1453001"/>
              <a:ext cx="533400" cy="375799"/>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688771" y="1171716"/>
              <a:ext cx="2073729" cy="338293"/>
            </a:xfrm>
            <a:prstGeom prst="rect">
              <a:avLst/>
            </a:prstGeom>
            <a:noFill/>
          </p:spPr>
          <p:txBody>
            <a:bodyPr wrap="square" rtlCol="0">
              <a:spAutoFit/>
            </a:bodyPr>
            <a:lstStyle/>
            <a:p>
              <a:r>
                <a:rPr lang="en-US" dirty="0" smtClean="0">
                  <a:ln>
                    <a:solidFill>
                      <a:prstClr val="white"/>
                    </a:solidFill>
                  </a:ln>
                  <a:solidFill>
                    <a:prstClr val="white"/>
                  </a:solidFill>
                </a:rPr>
                <a:t>Transition zones</a:t>
              </a:r>
              <a:endParaRPr lang="en-US" dirty="0">
                <a:ln>
                  <a:solidFill>
                    <a:prstClr val="white"/>
                  </a:solidFill>
                </a:ln>
                <a:solidFill>
                  <a:prstClr val="white"/>
                </a:solidFill>
              </a:endParaRPr>
            </a:p>
          </p:txBody>
        </p:sp>
      </p:gr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1358" y="1678669"/>
            <a:ext cx="5117032" cy="4264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007003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977446"/>
            <a:ext cx="8191500" cy="1143000"/>
          </a:xfrm>
        </p:spPr>
        <p:txBody>
          <a:bodyPr/>
          <a:lstStyle/>
          <a:p>
            <a:r>
              <a:rPr lang="en-US" dirty="0" smtClean="0"/>
              <a:t>Estimates of RAP Usage</a:t>
            </a:r>
            <a:endParaRPr lang="en-US" dirty="0"/>
          </a:p>
        </p:txBody>
      </p:sp>
      <p:sp>
        <p:nvSpPr>
          <p:cNvPr id="3" name="Content Placeholder 2"/>
          <p:cNvSpPr>
            <a:spLocks noGrp="1"/>
          </p:cNvSpPr>
          <p:nvPr>
            <p:ph idx="1"/>
          </p:nvPr>
        </p:nvSpPr>
        <p:spPr>
          <a:xfrm>
            <a:off x="1371600" y="2590800"/>
            <a:ext cx="9944100" cy="3243943"/>
          </a:xfrm>
        </p:spPr>
        <p:txBody>
          <a:bodyPr/>
          <a:lstStyle/>
          <a:p>
            <a:r>
              <a:rPr lang="en-US" sz="3200" dirty="0" smtClean="0"/>
              <a:t>NAPA surveys estimate that the national average RAP content increased from 16.2% in 2009 to 20.4% in 2014. </a:t>
            </a:r>
          </a:p>
          <a:p>
            <a:pPr lvl="1"/>
            <a:r>
              <a:rPr lang="en-US" sz="3200" dirty="0" smtClean="0"/>
              <a:t>RAP contents tend to be higher in commercial projects compared to government projects.</a:t>
            </a:r>
          </a:p>
          <a:p>
            <a:r>
              <a:rPr lang="en-US" sz="3200" dirty="0" smtClean="0"/>
              <a:t>RAP usage varies considerably from state to state.</a:t>
            </a:r>
          </a:p>
          <a:p>
            <a:pPr>
              <a:buNone/>
            </a:pPr>
            <a:endParaRPr lang="en-US" sz="32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00200" y="934131"/>
            <a:ext cx="2207390" cy="1421492"/>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745" y="457200"/>
            <a:ext cx="9377855" cy="1143000"/>
          </a:xfrm>
        </p:spPr>
        <p:txBody>
          <a:bodyPr/>
          <a:lstStyle/>
          <a:p>
            <a:r>
              <a:rPr lang="en-US" sz="4400" dirty="0" smtClean="0"/>
              <a:t>Recycled Asphalt Shingles </a:t>
            </a:r>
            <a:r>
              <a:rPr lang="en-US" sz="4400" dirty="0"/>
              <a:t>Usage</a:t>
            </a:r>
          </a:p>
        </p:txBody>
      </p:sp>
      <p:sp>
        <p:nvSpPr>
          <p:cNvPr id="4" name="TextBox 3"/>
          <p:cNvSpPr txBox="1"/>
          <p:nvPr/>
        </p:nvSpPr>
        <p:spPr>
          <a:xfrm>
            <a:off x="1981200" y="5638800"/>
            <a:ext cx="6685760" cy="646331"/>
          </a:xfrm>
          <a:prstGeom prst="rect">
            <a:avLst/>
          </a:prstGeom>
          <a:noFill/>
        </p:spPr>
        <p:txBody>
          <a:bodyPr wrap="square" rtlCol="0">
            <a:spAutoFit/>
          </a:bodyPr>
          <a:lstStyle/>
          <a:p>
            <a:r>
              <a:rPr lang="en-US" dirty="0"/>
              <a:t>Hansen and Copeland, </a:t>
            </a:r>
            <a:r>
              <a:rPr lang="en-US" i="1" dirty="0"/>
              <a:t>Annual Asphalt Pavement Industry Survey on Recycled Materials and Warm-Mix Asphalt Usage: </a:t>
            </a:r>
            <a:r>
              <a:rPr lang="en-US" i="1" dirty="0" smtClean="0"/>
              <a:t>2009-2014</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3724002956"/>
              </p:ext>
            </p:extLst>
          </p:nvPr>
        </p:nvGraphicFramePr>
        <p:xfrm>
          <a:off x="990600" y="1371600"/>
          <a:ext cx="10515600" cy="42672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19006" b="81579" l="166" r="52239"/>
                    </a14:imgEffect>
                  </a14:imgLayer>
                </a14:imgProps>
              </a:ext>
              <a:ext uri="{28A0092B-C50C-407E-A947-70E740481C1C}">
                <a14:useLocalDpi xmlns:a14="http://schemas.microsoft.com/office/drawing/2010/main" val="0"/>
              </a:ext>
            </a:extLst>
          </a:blip>
          <a:srcRect t="19268" r="46108" b="16365"/>
          <a:stretch/>
        </p:blipFill>
        <p:spPr>
          <a:xfrm>
            <a:off x="9249104" y="788277"/>
            <a:ext cx="2629836" cy="1781502"/>
          </a:xfrm>
          <a:prstGeom prst="rect">
            <a:avLst/>
          </a:prstGeom>
        </p:spPr>
      </p:pic>
    </p:spTree>
    <p:extLst>
      <p:ext uri="{BB962C8B-B14F-4D97-AF65-F5344CB8AC3E}">
        <p14:creationId xmlns:p14="http://schemas.microsoft.com/office/powerpoint/2010/main" val="237816197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914400"/>
          </a:xfrm>
        </p:spPr>
        <p:txBody>
          <a:bodyPr/>
          <a:lstStyle/>
          <a:p>
            <a:r>
              <a:rPr lang="en-US" sz="4400" dirty="0"/>
              <a:t>Recycling Asphalt Shingles</a:t>
            </a:r>
          </a:p>
        </p:txBody>
      </p:sp>
      <p:sp>
        <p:nvSpPr>
          <p:cNvPr id="3" name="Content Placeholder 2"/>
          <p:cNvSpPr>
            <a:spLocks noGrp="1"/>
          </p:cNvSpPr>
          <p:nvPr>
            <p:ph idx="1"/>
          </p:nvPr>
        </p:nvSpPr>
        <p:spPr>
          <a:xfrm>
            <a:off x="1981200" y="4114801"/>
            <a:ext cx="8218714" cy="1981203"/>
          </a:xfrm>
        </p:spPr>
        <p:txBody>
          <a:bodyPr/>
          <a:lstStyle/>
          <a:p>
            <a:r>
              <a:rPr lang="en-US" sz="2400" dirty="0"/>
              <a:t>Currently used in about 37 states, but routinely for state DOT projects in only about a dozen states</a:t>
            </a:r>
          </a:p>
          <a:p>
            <a:r>
              <a:rPr lang="en-US" sz="2400" dirty="0"/>
              <a:t>Typically </a:t>
            </a:r>
            <a:r>
              <a:rPr lang="en-US" sz="2400" dirty="0" smtClean="0"/>
              <a:t>3 to 5</a:t>
            </a:r>
            <a:r>
              <a:rPr lang="en-US" sz="2400" dirty="0"/>
              <a:t>% RAS by weight of mix</a:t>
            </a:r>
          </a:p>
          <a:p>
            <a:r>
              <a:rPr lang="en-US" sz="2400" dirty="0"/>
              <a:t>Field performance has been mixed</a:t>
            </a:r>
          </a:p>
          <a:p>
            <a:r>
              <a:rPr lang="en-US" sz="2400" dirty="0"/>
              <a:t>Mix design approaches continue to evolve</a:t>
            </a:r>
          </a:p>
          <a:p>
            <a:pPr marL="0" indent="0">
              <a:buNone/>
            </a:pPr>
            <a:endParaRPr lang="en-US" sz="2400" dirty="0"/>
          </a:p>
        </p:txBody>
      </p:sp>
      <p:pic>
        <p:nvPicPr>
          <p:cNvPr id="5" name="Content Placeholder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7400" y="1447801"/>
            <a:ext cx="3573746" cy="2492885"/>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43601" y="1447801"/>
            <a:ext cx="4170469" cy="2492885"/>
          </a:xfrm>
          <a:prstGeom prst="rect">
            <a:avLst/>
          </a:prstGeom>
        </p:spPr>
      </p:pic>
    </p:spTree>
    <p:extLst>
      <p:ext uri="{BB962C8B-B14F-4D97-AF65-F5344CB8AC3E}">
        <p14:creationId xmlns:p14="http://schemas.microsoft.com/office/powerpoint/2010/main" val="141429020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3549"/>
            <a:ext cx="10972800" cy="953814"/>
          </a:xfrm>
        </p:spPr>
        <p:txBody>
          <a:bodyPr/>
          <a:lstStyle/>
          <a:p>
            <a:r>
              <a:rPr lang="en-US" sz="4400" dirty="0" smtClean="0"/>
              <a:t>Performance of Mixes with RAS</a:t>
            </a:r>
            <a:endParaRPr lang="en-US" sz="4400" dirty="0"/>
          </a:p>
        </p:txBody>
      </p:sp>
      <p:pic>
        <p:nvPicPr>
          <p:cNvPr id="615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3148" t="11099" r="4884" b="5496"/>
          <a:stretch/>
        </p:blipFill>
        <p:spPr bwMode="auto">
          <a:xfrm>
            <a:off x="1731518" y="1466193"/>
            <a:ext cx="10234510" cy="5218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47738" y="1970633"/>
            <a:ext cx="1840568" cy="830997"/>
          </a:xfrm>
          <a:prstGeom prst="rect">
            <a:avLst/>
          </a:prstGeom>
          <a:solidFill>
            <a:schemeClr val="bg1"/>
          </a:solidFill>
        </p:spPr>
        <p:txBody>
          <a:bodyPr wrap="none" rtlCol="0">
            <a:spAutoFit/>
          </a:bodyPr>
          <a:lstStyle/>
          <a:p>
            <a:pPr algn="r"/>
            <a:r>
              <a:rPr lang="en-US" sz="2400" dirty="0" smtClean="0"/>
              <a:t>Virgin Mix </a:t>
            </a:r>
          </a:p>
          <a:p>
            <a:pPr algn="r"/>
            <a:r>
              <a:rPr lang="en-US" sz="2400" dirty="0" smtClean="0"/>
              <a:t>PG 76-22 SBS</a:t>
            </a:r>
            <a:endParaRPr lang="en-US" sz="2400" dirty="0"/>
          </a:p>
        </p:txBody>
      </p:sp>
      <p:sp>
        <p:nvSpPr>
          <p:cNvPr id="10" name="TextBox 9"/>
          <p:cNvSpPr txBox="1"/>
          <p:nvPr/>
        </p:nvSpPr>
        <p:spPr>
          <a:xfrm>
            <a:off x="1431972" y="3155395"/>
            <a:ext cx="1901611" cy="830997"/>
          </a:xfrm>
          <a:prstGeom prst="rect">
            <a:avLst/>
          </a:prstGeom>
          <a:solidFill>
            <a:schemeClr val="bg1"/>
          </a:solidFill>
        </p:spPr>
        <p:txBody>
          <a:bodyPr wrap="none" rtlCol="0">
            <a:spAutoFit/>
          </a:bodyPr>
          <a:lstStyle/>
          <a:p>
            <a:pPr algn="r"/>
            <a:r>
              <a:rPr lang="en-US" sz="2400" dirty="0" smtClean="0"/>
              <a:t>Virgin Mix </a:t>
            </a:r>
          </a:p>
          <a:p>
            <a:pPr algn="r"/>
            <a:r>
              <a:rPr lang="en-US" sz="2400" dirty="0" smtClean="0"/>
              <a:t>PG 76-22 GTR</a:t>
            </a:r>
            <a:endParaRPr lang="en-US" sz="2400" dirty="0"/>
          </a:p>
        </p:txBody>
      </p:sp>
      <p:sp>
        <p:nvSpPr>
          <p:cNvPr id="12" name="TextBox 11"/>
          <p:cNvSpPr txBox="1"/>
          <p:nvPr/>
        </p:nvSpPr>
        <p:spPr>
          <a:xfrm>
            <a:off x="1446727" y="4322038"/>
            <a:ext cx="1891865" cy="830997"/>
          </a:xfrm>
          <a:prstGeom prst="rect">
            <a:avLst/>
          </a:prstGeom>
          <a:solidFill>
            <a:schemeClr val="bg1"/>
          </a:solidFill>
        </p:spPr>
        <p:txBody>
          <a:bodyPr wrap="none" rtlCol="0">
            <a:spAutoFit/>
          </a:bodyPr>
          <a:lstStyle/>
          <a:p>
            <a:r>
              <a:rPr lang="en-US" sz="2400" dirty="0" smtClean="0"/>
              <a:t>20% RAP Mix </a:t>
            </a:r>
          </a:p>
          <a:p>
            <a:r>
              <a:rPr lang="en-US" sz="2400" dirty="0" smtClean="0"/>
              <a:t>PG 76-22 SBS</a:t>
            </a:r>
            <a:endParaRPr lang="en-US" sz="2400" dirty="0"/>
          </a:p>
        </p:txBody>
      </p:sp>
      <p:sp>
        <p:nvSpPr>
          <p:cNvPr id="13" name="TextBox 12"/>
          <p:cNvSpPr txBox="1"/>
          <p:nvPr/>
        </p:nvSpPr>
        <p:spPr>
          <a:xfrm>
            <a:off x="766103" y="5449557"/>
            <a:ext cx="2577950" cy="830997"/>
          </a:xfrm>
          <a:prstGeom prst="rect">
            <a:avLst/>
          </a:prstGeom>
          <a:solidFill>
            <a:schemeClr val="bg1"/>
          </a:solidFill>
        </p:spPr>
        <p:txBody>
          <a:bodyPr wrap="none" rtlCol="0">
            <a:spAutoFit/>
          </a:bodyPr>
          <a:lstStyle/>
          <a:p>
            <a:pPr algn="r"/>
            <a:r>
              <a:rPr lang="en-US" sz="2400" dirty="0" smtClean="0"/>
              <a:t>20% RAP + 5% RAS </a:t>
            </a:r>
          </a:p>
          <a:p>
            <a:pPr algn="r"/>
            <a:r>
              <a:rPr lang="en-US" sz="2400" dirty="0" smtClean="0"/>
              <a:t>PG 76-22 SBS</a:t>
            </a:r>
            <a:endParaRPr lang="en-US" sz="2400" dirty="0"/>
          </a:p>
        </p:txBody>
      </p:sp>
    </p:spTree>
    <p:extLst>
      <p:ext uri="{BB962C8B-B14F-4D97-AF65-F5344CB8AC3E}">
        <p14:creationId xmlns:p14="http://schemas.microsoft.com/office/powerpoint/2010/main" val="376614524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086" y="457200"/>
            <a:ext cx="8229600" cy="1143000"/>
          </a:xfrm>
        </p:spPr>
        <p:txBody>
          <a:bodyPr/>
          <a:lstStyle/>
          <a:p>
            <a:r>
              <a:rPr lang="en-US" sz="4400" dirty="0"/>
              <a:t>Research and future directions</a:t>
            </a:r>
          </a:p>
        </p:txBody>
      </p:sp>
      <p:sp>
        <p:nvSpPr>
          <p:cNvPr id="3" name="Content Placeholder 2"/>
          <p:cNvSpPr>
            <a:spLocks noGrp="1"/>
          </p:cNvSpPr>
          <p:nvPr>
            <p:ph idx="1"/>
          </p:nvPr>
        </p:nvSpPr>
        <p:spPr>
          <a:xfrm>
            <a:off x="990600" y="1600201"/>
            <a:ext cx="10439400" cy="4190999"/>
          </a:xfrm>
        </p:spPr>
        <p:txBody>
          <a:bodyPr/>
          <a:lstStyle/>
          <a:p>
            <a:r>
              <a:rPr lang="en-US" dirty="0" smtClean="0"/>
              <a:t>Validation of mix cracking tests</a:t>
            </a:r>
          </a:p>
          <a:p>
            <a:r>
              <a:rPr lang="en-US" dirty="0" smtClean="0"/>
              <a:t>“Balanced” mix designs will replace volumetric-based mix designs</a:t>
            </a:r>
          </a:p>
          <a:p>
            <a:r>
              <a:rPr lang="en-US" dirty="0" smtClean="0"/>
              <a:t>Rejuvenator formulations will mature</a:t>
            </a:r>
          </a:p>
          <a:p>
            <a:r>
              <a:rPr lang="en-US" dirty="0" smtClean="0"/>
              <a:t>Much higher RAP content asphalt mixtures</a:t>
            </a:r>
          </a:p>
          <a:p>
            <a:r>
              <a:rPr lang="en-US" dirty="0" smtClean="0"/>
              <a:t>Cold recycled 100% RAP (with some minor additives) as base layer for heavy traffic roads and as a primary structural layer in light traffic pavements.</a:t>
            </a:r>
            <a:endParaRPr lang="en-US" dirty="0"/>
          </a:p>
        </p:txBody>
      </p:sp>
    </p:spTree>
    <p:extLst>
      <p:ext uri="{BB962C8B-B14F-4D97-AF65-F5344CB8AC3E}">
        <p14:creationId xmlns:p14="http://schemas.microsoft.com/office/powerpoint/2010/main" val="254817708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514600"/>
            <a:ext cx="8229600" cy="1143000"/>
          </a:xfrm>
        </p:spPr>
        <p:txBody>
          <a:bodyPr/>
          <a:lstStyle/>
          <a:p>
            <a:pPr algn="ctr"/>
            <a:r>
              <a:rPr lang="en-US" dirty="0" smtClean="0"/>
              <a:t>Thank </a:t>
            </a:r>
            <a:r>
              <a:rPr lang="en-US" dirty="0" smtClean="0"/>
              <a:t>You!</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29200" y="5987497"/>
            <a:ext cx="1900520" cy="369332"/>
          </a:xfrm>
          <a:prstGeom prst="rect">
            <a:avLst/>
          </a:prstGeom>
          <a:noFill/>
        </p:spPr>
        <p:txBody>
          <a:bodyPr wrap="none" rtlCol="0">
            <a:spAutoFit/>
          </a:bodyPr>
          <a:lstStyle/>
          <a:p>
            <a:r>
              <a:rPr lang="en-US" dirty="0"/>
              <a:t>NAPA IS 138, </a:t>
            </a:r>
            <a:r>
              <a:rPr lang="en-US" dirty="0" smtClean="0"/>
              <a:t>2015</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52600" y="5987498"/>
            <a:ext cx="1335524" cy="860037"/>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79681" y="1047197"/>
            <a:ext cx="9832636" cy="4940300"/>
          </a:xfrm>
          <a:prstGeom prst="rect">
            <a:avLst/>
          </a:prstGeom>
        </p:spPr>
      </p:pic>
      <p:sp>
        <p:nvSpPr>
          <p:cNvPr id="2" name="Title 1"/>
          <p:cNvSpPr>
            <a:spLocks noGrp="1"/>
          </p:cNvSpPr>
          <p:nvPr>
            <p:ph type="title"/>
          </p:nvPr>
        </p:nvSpPr>
        <p:spPr>
          <a:xfrm>
            <a:off x="1981199" y="304800"/>
            <a:ext cx="8229600" cy="1143000"/>
          </a:xfrm>
        </p:spPr>
        <p:txBody>
          <a:bodyPr/>
          <a:lstStyle/>
          <a:p>
            <a:r>
              <a:rPr lang="en-US" sz="3600" dirty="0"/>
              <a:t>Average RAP contents by state</a:t>
            </a:r>
          </a:p>
        </p:txBody>
      </p:sp>
    </p:spTree>
    <p:extLst>
      <p:ext uri="{BB962C8B-B14F-4D97-AF65-F5344CB8AC3E}">
        <p14:creationId xmlns:p14="http://schemas.microsoft.com/office/powerpoint/2010/main" val="74226716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sp>
        <p:nvSpPr>
          <p:cNvPr id="2" name="Title 1"/>
          <p:cNvSpPr>
            <a:spLocks noGrp="1"/>
          </p:cNvSpPr>
          <p:nvPr>
            <p:ph type="title"/>
          </p:nvPr>
        </p:nvSpPr>
        <p:spPr>
          <a:xfrm>
            <a:off x="1981200" y="876300"/>
            <a:ext cx="8229600" cy="1143000"/>
          </a:xfrm>
        </p:spPr>
        <p:txBody>
          <a:bodyPr/>
          <a:lstStyle/>
          <a:p>
            <a:r>
              <a:rPr lang="en-US" sz="4000" dirty="0"/>
              <a:t>Motivations for Higher RAP Contents</a:t>
            </a:r>
          </a:p>
        </p:txBody>
      </p:sp>
      <p:sp>
        <p:nvSpPr>
          <p:cNvPr id="3" name="Content Placeholder 2"/>
          <p:cNvSpPr>
            <a:spLocks noGrp="1"/>
          </p:cNvSpPr>
          <p:nvPr>
            <p:ph idx="1"/>
          </p:nvPr>
        </p:nvSpPr>
        <p:spPr>
          <a:xfrm>
            <a:off x="2895600" y="4038600"/>
            <a:ext cx="6629400" cy="1143000"/>
          </a:xfrm>
        </p:spPr>
        <p:txBody>
          <a:bodyPr/>
          <a:lstStyle/>
          <a:p>
            <a:r>
              <a:rPr lang="en-US" dirty="0">
                <a:solidFill>
                  <a:schemeClr val="bg1"/>
                </a:solidFill>
              </a:rPr>
              <a:t>Environmental &amp; Sustainability benefits</a:t>
            </a:r>
          </a:p>
          <a:p>
            <a:r>
              <a:rPr lang="en-US" dirty="0" smtClean="0">
                <a:solidFill>
                  <a:schemeClr val="bg1"/>
                </a:solidFill>
              </a:rPr>
              <a:t>Economic savings</a:t>
            </a:r>
          </a:p>
        </p:txBody>
      </p:sp>
    </p:spTree>
    <p:extLst>
      <p:ext uri="{BB962C8B-B14F-4D97-AF65-F5344CB8AC3E}">
        <p14:creationId xmlns:p14="http://schemas.microsoft.com/office/powerpoint/2010/main" val="68142113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Conservation of Materials</a:t>
            </a:r>
            <a:endParaRPr lang="en-US" dirty="0"/>
          </a:p>
        </p:txBody>
      </p:sp>
      <p:sp>
        <p:nvSpPr>
          <p:cNvPr id="3" name="Content Placeholder 2"/>
          <p:cNvSpPr>
            <a:spLocks noGrp="1"/>
          </p:cNvSpPr>
          <p:nvPr>
            <p:ph idx="1"/>
          </p:nvPr>
        </p:nvSpPr>
        <p:spPr>
          <a:xfrm>
            <a:off x="2133600" y="1935164"/>
            <a:ext cx="8077200" cy="4389437"/>
          </a:xfrm>
        </p:spPr>
        <p:txBody>
          <a:bodyPr/>
          <a:lstStyle/>
          <a:p>
            <a:pPr marL="0" indent="0">
              <a:buNone/>
            </a:pPr>
            <a:r>
              <a:rPr lang="en-US" dirty="0" smtClean="0"/>
              <a:t>At an average RAP content of 20%, we conserve over 66 million tons of aggregate and 9 million barrels of asphalt each year.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9801" y="3581401"/>
            <a:ext cx="3730487" cy="239372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72200" y="3564835"/>
            <a:ext cx="3673006" cy="2410294"/>
          </a:xfrm>
          <a:prstGeom prst="rect">
            <a:avLst/>
          </a:prstGeom>
        </p:spPr>
      </p:pic>
    </p:spTree>
    <p:extLst>
      <p:ext uri="{BB962C8B-B14F-4D97-AF65-F5344CB8AC3E}">
        <p14:creationId xmlns:p14="http://schemas.microsoft.com/office/powerpoint/2010/main" val="110224872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AutoShape 2" descr="Image result for mt. fuji"/>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7710" r="4170"/>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4"/>
          <p:cNvSpPr txBox="1">
            <a:spLocks/>
          </p:cNvSpPr>
          <p:nvPr/>
        </p:nvSpPr>
        <p:spPr bwMode="auto">
          <a:xfrm>
            <a:off x="1213944" y="2827286"/>
            <a:ext cx="9553903" cy="89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000099"/>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rgbClr val="000099"/>
                </a:solidFill>
                <a:latin typeface="Calibri" pitchFamily="34" charset="0"/>
                <a:cs typeface="Calibri" pitchFamily="34" charset="0"/>
              </a:defRPr>
            </a:lvl2pPr>
            <a:lvl3pPr algn="ctr" rtl="0" eaLnBrk="0" fontAlgn="base" hangingPunct="0">
              <a:spcBef>
                <a:spcPct val="0"/>
              </a:spcBef>
              <a:spcAft>
                <a:spcPct val="0"/>
              </a:spcAft>
              <a:defRPr sz="4400">
                <a:solidFill>
                  <a:srgbClr val="000099"/>
                </a:solidFill>
                <a:latin typeface="Calibri" pitchFamily="34" charset="0"/>
                <a:cs typeface="Calibri" pitchFamily="34" charset="0"/>
              </a:defRPr>
            </a:lvl3pPr>
            <a:lvl4pPr algn="ctr" rtl="0" eaLnBrk="0" fontAlgn="base" hangingPunct="0">
              <a:spcBef>
                <a:spcPct val="0"/>
              </a:spcBef>
              <a:spcAft>
                <a:spcPct val="0"/>
              </a:spcAft>
              <a:defRPr sz="4400">
                <a:solidFill>
                  <a:srgbClr val="000099"/>
                </a:solidFill>
                <a:latin typeface="Calibri" pitchFamily="34" charset="0"/>
                <a:cs typeface="Calibri" pitchFamily="34" charset="0"/>
              </a:defRPr>
            </a:lvl4pPr>
            <a:lvl5pPr algn="ctr" rtl="0" eaLnBrk="0" fontAlgn="base" hangingPunct="0">
              <a:spcBef>
                <a:spcPct val="0"/>
              </a:spcBef>
              <a:spcAft>
                <a:spcPct val="0"/>
              </a:spcAft>
              <a:defRPr sz="4400">
                <a:solidFill>
                  <a:srgbClr val="000099"/>
                </a:solidFill>
                <a:latin typeface="Calibri" pitchFamily="34" charset="0"/>
                <a:cs typeface="Calibri" pitchFamily="34" charset="0"/>
              </a:defRPr>
            </a:lvl5pPr>
            <a:lvl6pPr marL="457200" algn="ctr" rtl="0" fontAlgn="base">
              <a:spcBef>
                <a:spcPct val="0"/>
              </a:spcBef>
              <a:spcAft>
                <a:spcPct val="0"/>
              </a:spcAft>
              <a:defRPr sz="4400">
                <a:solidFill>
                  <a:srgbClr val="000099"/>
                </a:solidFill>
                <a:latin typeface="Arial" pitchFamily="34" charset="0"/>
              </a:defRPr>
            </a:lvl6pPr>
            <a:lvl7pPr marL="914400" algn="ctr" rtl="0" fontAlgn="base">
              <a:spcBef>
                <a:spcPct val="0"/>
              </a:spcBef>
              <a:spcAft>
                <a:spcPct val="0"/>
              </a:spcAft>
              <a:defRPr sz="4400">
                <a:solidFill>
                  <a:srgbClr val="000099"/>
                </a:solidFill>
                <a:latin typeface="Arial" pitchFamily="34" charset="0"/>
              </a:defRPr>
            </a:lvl7pPr>
            <a:lvl8pPr marL="1371600" algn="ctr" rtl="0" fontAlgn="base">
              <a:spcBef>
                <a:spcPct val="0"/>
              </a:spcBef>
              <a:spcAft>
                <a:spcPct val="0"/>
              </a:spcAft>
              <a:defRPr sz="4400">
                <a:solidFill>
                  <a:srgbClr val="000099"/>
                </a:solidFill>
                <a:latin typeface="Arial" pitchFamily="34" charset="0"/>
              </a:defRPr>
            </a:lvl8pPr>
            <a:lvl9pPr marL="1828800" algn="ctr" rtl="0" fontAlgn="base">
              <a:spcBef>
                <a:spcPct val="0"/>
              </a:spcBef>
              <a:spcAft>
                <a:spcPct val="0"/>
              </a:spcAft>
              <a:defRPr sz="4400">
                <a:solidFill>
                  <a:srgbClr val="000099"/>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kern="0" noProof="0" dirty="0" smtClean="0">
                <a:solidFill>
                  <a:srgbClr val="FFFFFF"/>
                </a:solidFill>
              </a:rPr>
              <a:t>The average </a:t>
            </a:r>
            <a:r>
              <a:rPr kumimoji="0" lang="en-US" sz="4400" b="0" i="0" u="none" strike="noStrike" kern="0" cap="none" spc="0" normalizeH="0" baseline="0" noProof="0" dirty="0" smtClean="0">
                <a:ln>
                  <a:noFill/>
                </a:ln>
                <a:solidFill>
                  <a:srgbClr val="FFFFFF"/>
                </a:solidFill>
                <a:effectLst/>
                <a:uLnTx/>
                <a:uFillTx/>
                <a:latin typeface="Calibri" panose="020F0502020204030204" pitchFamily="34" charset="0"/>
                <a:ea typeface="+mj-ea"/>
                <a:cs typeface="Calibri" panose="020F0502020204030204" pitchFamily="34" charset="0"/>
              </a:rPr>
              <a:t>RAP content in Japan is 47% </a:t>
            </a:r>
            <a:endParaRPr kumimoji="0" lang="en-US" sz="4400" b="0" i="0" u="none" strike="noStrike" kern="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417325661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graphicFrame>
        <p:nvGraphicFramePr>
          <p:cNvPr id="5" name="Chart 4"/>
          <p:cNvGraphicFramePr>
            <a:graphicFrameLocks noGrp="1"/>
          </p:cNvGraphicFramePr>
          <p:nvPr/>
        </p:nvGraphicFramePr>
        <p:xfrm>
          <a:off x="251460" y="256358"/>
          <a:ext cx="11689080" cy="63452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1271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990600"/>
          </a:xfrm>
        </p:spPr>
        <p:txBody>
          <a:bodyPr/>
          <a:lstStyle/>
          <a:p>
            <a:r>
              <a:rPr lang="en-US" sz="4400" dirty="0"/>
              <a:t>Current RAP Practices</a:t>
            </a:r>
          </a:p>
        </p:txBody>
      </p:sp>
      <p:sp>
        <p:nvSpPr>
          <p:cNvPr id="3" name="Content Placeholder 2"/>
          <p:cNvSpPr>
            <a:spLocks noGrp="1"/>
          </p:cNvSpPr>
          <p:nvPr>
            <p:ph idx="1"/>
          </p:nvPr>
        </p:nvSpPr>
        <p:spPr>
          <a:xfrm>
            <a:off x="990600" y="1447800"/>
            <a:ext cx="10820400" cy="4724400"/>
          </a:xfrm>
        </p:spPr>
        <p:txBody>
          <a:bodyPr/>
          <a:lstStyle/>
          <a:p>
            <a:pPr marL="0" indent="0">
              <a:buNone/>
            </a:pPr>
            <a:r>
              <a:rPr lang="en-US" sz="3200" dirty="0" smtClean="0"/>
              <a:t>In most (not all) places across the USA…</a:t>
            </a:r>
          </a:p>
          <a:p>
            <a:r>
              <a:rPr lang="en-US" sz="3200" dirty="0" smtClean="0"/>
              <a:t>Project millings become property of contractor</a:t>
            </a:r>
          </a:p>
          <a:p>
            <a:r>
              <a:rPr lang="en-US" sz="3200" dirty="0" smtClean="0"/>
              <a:t>Urban contractors have excess supplies of RAP</a:t>
            </a:r>
          </a:p>
          <a:p>
            <a:r>
              <a:rPr lang="en-US" sz="3200" dirty="0" smtClean="0"/>
              <a:t>Processing options for RAP</a:t>
            </a:r>
          </a:p>
          <a:p>
            <a:pPr lvl="1"/>
            <a:r>
              <a:rPr lang="en-US" sz="3200" dirty="0" smtClean="0"/>
              <a:t>no additional processing for single source milling stockpiles</a:t>
            </a:r>
          </a:p>
          <a:p>
            <a:pPr lvl="1"/>
            <a:r>
              <a:rPr lang="en-US" sz="3200" dirty="0" smtClean="0"/>
              <a:t>blending &amp; crushing: multiple source stockpiles</a:t>
            </a:r>
          </a:p>
          <a:p>
            <a:pPr lvl="1"/>
            <a:r>
              <a:rPr lang="en-US" sz="3200" dirty="0" smtClean="0"/>
              <a:t>fractionating: RAP contents &gt;30%</a:t>
            </a:r>
          </a:p>
          <a:p>
            <a:pPr lvl="1"/>
            <a:endParaRPr lang="en-US" sz="3200" dirty="0" smtClean="0"/>
          </a:p>
          <a:p>
            <a:endParaRPr lang="en-US" sz="3200" dirty="0" smtClean="0"/>
          </a:p>
          <a:p>
            <a:endParaRPr lang="en-US" sz="3200" dirty="0"/>
          </a:p>
        </p:txBody>
      </p:sp>
    </p:spTree>
    <p:extLst>
      <p:ext uri="{BB962C8B-B14F-4D97-AF65-F5344CB8AC3E}">
        <p14:creationId xmlns:p14="http://schemas.microsoft.com/office/powerpoint/2010/main" val="4112865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Blank Presentation">
  <a:themeElements>
    <a:clrScheme name="">
      <a:dk1>
        <a:srgbClr val="808080"/>
      </a:dk1>
      <a:lt1>
        <a:srgbClr val="FFFFFF"/>
      </a:lt1>
      <a:dk2>
        <a:srgbClr val="000000"/>
      </a:dk2>
      <a:lt2>
        <a:srgbClr val="0000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85191" tIns="42595" rIns="85191" bIns="42595"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rgbClr val="FF0000"/>
          </a:buClr>
          <a:buSzTx/>
          <a:buFontTx/>
          <a:buChar char="•"/>
          <a:tabLst/>
          <a:defRPr kumimoji="0" lang="en-US" sz="8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85191" tIns="42595" rIns="85191" bIns="42595"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rgbClr val="FF0000"/>
          </a:buClr>
          <a:buSzTx/>
          <a:buFontTx/>
          <a:buChar char="•"/>
          <a:tabLst/>
          <a:defRPr kumimoji="0" lang="en-US" sz="8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14044</TotalTime>
  <Words>1141</Words>
  <Application>Microsoft Office PowerPoint</Application>
  <PresentationFormat>Custom</PresentationFormat>
  <Paragraphs>185</Paragraphs>
  <Slides>34</Slides>
  <Notes>10</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34</vt:i4>
      </vt:variant>
    </vt:vector>
  </HeadingPairs>
  <TitlesOfParts>
    <vt:vector size="39" baseType="lpstr">
      <vt:lpstr>Flow</vt:lpstr>
      <vt:lpstr>HDOfficeLightV0</vt:lpstr>
      <vt:lpstr>Blank Presentation</vt:lpstr>
      <vt:lpstr>Graph</vt:lpstr>
      <vt:lpstr>Equation</vt:lpstr>
      <vt:lpstr>National Performance of  High Recycled Mixtures</vt:lpstr>
      <vt:lpstr>Outline</vt:lpstr>
      <vt:lpstr>Estimates of RAP Usage</vt:lpstr>
      <vt:lpstr>Average RAP contents by state</vt:lpstr>
      <vt:lpstr>Motivations for Higher RAP Contents</vt:lpstr>
      <vt:lpstr>Conservation of Materials</vt:lpstr>
      <vt:lpstr>PowerPoint Presentation</vt:lpstr>
      <vt:lpstr>PowerPoint Presentation</vt:lpstr>
      <vt:lpstr>Current RAP Practices</vt:lpstr>
      <vt:lpstr>Reasons why Contractors use less RAP than allowed</vt:lpstr>
      <vt:lpstr>Barriers to Higher RAP Contents</vt:lpstr>
      <vt:lpstr>PowerPoint Presentation</vt:lpstr>
      <vt:lpstr>SPS-5 Project Locations</vt:lpstr>
      <vt:lpstr>ANOVA: Rutting</vt:lpstr>
      <vt:lpstr>PowerPoint Presentation</vt:lpstr>
      <vt:lpstr>PowerPoint Presentation</vt:lpstr>
      <vt:lpstr>ANOVA: International Roughness Index</vt:lpstr>
      <vt:lpstr>Conclusions on LTPP SPS-5</vt:lpstr>
      <vt:lpstr>Barriers to Higher RAP Contents</vt:lpstr>
      <vt:lpstr>NCAT Research on Using Recycled Materials</vt:lpstr>
      <vt:lpstr>PowerPoint Presentation</vt:lpstr>
      <vt:lpstr>RAP Aggregate Bulk Specific Gravity</vt:lpstr>
      <vt:lpstr>Recommendations RAP Aggregate Gsb</vt:lpstr>
      <vt:lpstr>Some Tests for Assessing Cracking Resistance</vt:lpstr>
      <vt:lpstr>NCAT Test Track</vt:lpstr>
      <vt:lpstr>NCAT Test Track</vt:lpstr>
      <vt:lpstr>Cold Central Plant Recycling</vt:lpstr>
      <vt:lpstr>NCAT Test Track</vt:lpstr>
      <vt:lpstr>2016 MnROAD Thermal Cracking Experiment</vt:lpstr>
      <vt:lpstr>Recycled Asphalt Shingles Usage</vt:lpstr>
      <vt:lpstr>Recycling Asphalt Shingles</vt:lpstr>
      <vt:lpstr>Performance of Mixes with RAS</vt:lpstr>
      <vt:lpstr>Research and future directions</vt:lpstr>
      <vt:lpstr>Thank You!</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Observed Performance of   Warm Mix Asphalt</dc:title>
  <dc:creator>Randy West</dc:creator>
  <cp:lastModifiedBy>Randy West</cp:lastModifiedBy>
  <cp:revision>296</cp:revision>
  <cp:lastPrinted>2014-02-12T23:15:46Z</cp:lastPrinted>
  <dcterms:created xsi:type="dcterms:W3CDTF">2011-12-02T16:20:55Z</dcterms:created>
  <dcterms:modified xsi:type="dcterms:W3CDTF">2015-12-15T13:50:36Z</dcterms:modified>
</cp:coreProperties>
</file>